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0"/>
  </p:notesMasterIdLst>
  <p:sldIdLst>
    <p:sldId id="256" r:id="rId2"/>
    <p:sldId id="314" r:id="rId3"/>
    <p:sldId id="266" r:id="rId4"/>
    <p:sldId id="267" r:id="rId5"/>
    <p:sldId id="269" r:id="rId6"/>
    <p:sldId id="299" r:id="rId7"/>
    <p:sldId id="300" r:id="rId8"/>
    <p:sldId id="301" r:id="rId9"/>
    <p:sldId id="302" r:id="rId10"/>
    <p:sldId id="303" r:id="rId11"/>
    <p:sldId id="305" r:id="rId12"/>
    <p:sldId id="306" r:id="rId13"/>
    <p:sldId id="307" r:id="rId14"/>
    <p:sldId id="309" r:id="rId15"/>
    <p:sldId id="310" r:id="rId16"/>
    <p:sldId id="311" r:id="rId17"/>
    <p:sldId id="323" r:id="rId18"/>
    <p:sldId id="330" r:id="rId19"/>
    <p:sldId id="315" r:id="rId20"/>
    <p:sldId id="316" r:id="rId21"/>
    <p:sldId id="319" r:id="rId22"/>
    <p:sldId id="320" r:id="rId23"/>
    <p:sldId id="322" r:id="rId24"/>
    <p:sldId id="324" r:id="rId25"/>
    <p:sldId id="325" r:id="rId26"/>
    <p:sldId id="326" r:id="rId27"/>
    <p:sldId id="331" r:id="rId28"/>
    <p:sldId id="329" r:id="rId29"/>
  </p:sldIdLst>
  <p:sldSz cx="9144000" cy="6858000" type="screen4x3"/>
  <p:notesSz cx="7300913" cy="9586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42" autoAdjust="0"/>
    <p:restoredTop sz="94658" autoAdjust="0"/>
  </p:normalViewPr>
  <p:slideViewPr>
    <p:cSldViewPr>
      <p:cViewPr varScale="1">
        <p:scale>
          <a:sx n="79" d="100"/>
          <a:sy n="79" d="100"/>
        </p:scale>
        <p:origin x="-13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6497" tIns="48248" rIns="96497" bIns="4824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5438" y="0"/>
            <a:ext cx="3163887" cy="479425"/>
          </a:xfrm>
          <a:prstGeom prst="rect">
            <a:avLst/>
          </a:prstGeom>
        </p:spPr>
        <p:txBody>
          <a:bodyPr vert="horz" lIns="96497" tIns="48248" rIns="96497" bIns="4824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D7D645D-2046-46A6-81F2-10534AA5ECE8}" type="datetimeFigureOut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97" tIns="48248" rIns="96497" bIns="4824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0413" cy="4313237"/>
          </a:xfrm>
          <a:prstGeom prst="rect">
            <a:avLst/>
          </a:prstGeom>
        </p:spPr>
        <p:txBody>
          <a:bodyPr vert="horz" lIns="96497" tIns="48248" rIns="96497" bIns="4824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5900"/>
            <a:ext cx="3163888" cy="479425"/>
          </a:xfrm>
          <a:prstGeom prst="rect">
            <a:avLst/>
          </a:prstGeom>
        </p:spPr>
        <p:txBody>
          <a:bodyPr vert="horz" lIns="96497" tIns="48248" rIns="96497" bIns="4824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5438" y="9105900"/>
            <a:ext cx="3163887" cy="479425"/>
          </a:xfrm>
          <a:prstGeom prst="rect">
            <a:avLst/>
          </a:prstGeom>
        </p:spPr>
        <p:txBody>
          <a:bodyPr vert="horz" lIns="96497" tIns="48248" rIns="96497" bIns="4824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6617274-73FC-4C48-889E-9364B83E5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EC96B8-49C3-4B96-9C3F-DBDD7E4584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69456C-D85F-4461-9127-E6F4B155D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A65DD9-991B-4B9B-9F26-EED4F6219C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61472C-024A-4B93-B0F3-7A33B4B98A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92162-1FA6-4320-93C9-F9AB7B8EB6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97ED26-6558-41E1-A672-52483F8F3D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64D3EC-5C5E-4856-8F0C-157300F5FD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A9B287-E62D-4624-89E8-90FDF87263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767E9B-0AEA-4312-A637-1775B6A0F96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A33FDF-AC4F-49AA-A0B7-909DBBAD9F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9E406-0262-4EE5-8059-7CEB0FF8FAF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9929CC-B8F7-4A68-8BB3-63B3BFB110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6EE712-A472-43B5-9514-74549D4B0CC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617274-73FC-4C48-889E-9364B83E52B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30C068-B58C-454E-8945-C989B3FC3F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84E67-B557-47EC-9E62-FBD577730C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9E577A-1AC2-4309-80D0-C15C434A1F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4D610-E25F-4FBF-A36F-A95DFF08A8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515381-E58A-4F43-855D-10F78D9F26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33C98F-CF53-4A23-9B59-FB559BD970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01CA8C-9AC1-4B3B-BBBA-3D695CA764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A831B-DF34-4942-905B-9F92CC06F439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A86B-F962-4380-8551-E2744220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C047-50FD-421B-BC67-F0F3249B41CB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F657-7D28-4AE0-AD37-D80D3E8C5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521B-7BFD-4982-B24B-A52B42EB9E58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0DA3-BDAE-40EF-9418-5036E5EF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5504-F0A5-407B-A2F5-21DAD85E74F7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7BFB-7385-42F8-94D1-6D57733BC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B3F2-F5ED-49B0-9A05-466A2C980E36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B8EC-39B2-4F3B-8C81-9458C7C9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2DBE-7BA1-406E-AC80-E9783963937F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67FD-F98E-457C-ADA1-ED48BA666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E6EA3-5FE2-4B22-B94B-0DC4E2CE7F89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956C-646D-43EC-AEB5-695C6E4AF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80BA-139C-4204-91DF-E17BA9E678C2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D8C6-09CC-4FCF-8AD8-490937C88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2560-5129-40FD-94B7-E0165381294E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4709-5F93-414D-90E7-2393520D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2AA0-D112-4623-B992-A40CD9BBE9C3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E457-DA8E-485C-AE66-41AAAA400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2154-E708-4CAC-A036-157E47CE9E48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3722-80DF-496C-9C99-0F5EAA7A9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B209B-EA7A-4BE8-9684-F86DE617C5E3}" type="datetime1">
              <a:rPr lang="en-US"/>
              <a:pPr>
                <a:defRPr/>
              </a:pPr>
              <a:t>4/23/2009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0E85A-31AB-4FFB-A765-F1E8AD185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17" r:id="rId2"/>
    <p:sldLayoutId id="2147483926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7" r:id="rId9"/>
    <p:sldLayoutId id="2147483923" r:id="rId10"/>
    <p:sldLayoutId id="2147483924" r:id="rId11"/>
  </p:sldLayoutIdLst>
  <p:transition>
    <p:split orient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152" y="1371600"/>
            <a:ext cx="7851648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Searching for Purely </a:t>
            </a:r>
            <a:r>
              <a:rPr lang="en-US" dirty="0" err="1" smtClean="0"/>
              <a:t>Hadronic</a:t>
            </a:r>
            <a:r>
              <a:rPr lang="en-US" dirty="0" smtClean="0"/>
              <a:t>  Top Decays from SUSY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950" cy="1752600"/>
          </a:xfrm>
        </p:spPr>
        <p:txBody>
          <a:bodyPr/>
          <a:lstStyle/>
          <a:p>
            <a:pPr marR="0" algn="ctr" eaLnBrk="1" hangingPunct="1"/>
            <a:endParaRPr lang="en-US" b="1" dirty="0" smtClean="0"/>
          </a:p>
          <a:p>
            <a:pPr marR="0" algn="ctr" eaLnBrk="1" hangingPunct="1"/>
            <a:r>
              <a:rPr lang="en-US" b="1" dirty="0" err="1" smtClean="0"/>
              <a:t>Batool</a:t>
            </a:r>
            <a:r>
              <a:rPr lang="en-US" b="1" dirty="0" smtClean="0"/>
              <a:t> </a:t>
            </a:r>
            <a:r>
              <a:rPr lang="en-US" b="1" dirty="0" err="1" smtClean="0"/>
              <a:t>Safarzadeh</a:t>
            </a:r>
            <a:endParaRPr lang="en-US" b="1" dirty="0" smtClean="0"/>
          </a:p>
          <a:p>
            <a:pPr marR="0" algn="ctr" eaLnBrk="1" hangingPunct="1"/>
            <a:r>
              <a:rPr lang="en-US" sz="2000" b="1" dirty="0" smtClean="0"/>
              <a:t>(science and research campus </a:t>
            </a:r>
            <a:r>
              <a:rPr lang="en-US" sz="2000" b="1" dirty="0" err="1" smtClean="0"/>
              <a:t>azad</a:t>
            </a:r>
            <a:r>
              <a:rPr lang="en-US" sz="2000" b="1" dirty="0" smtClean="0"/>
              <a:t> university &amp; </a:t>
            </a:r>
            <a:r>
              <a:rPr lang="en-US" sz="2000" b="1" dirty="0" err="1" smtClean="0"/>
              <a:t>ipm</a:t>
            </a:r>
            <a:r>
              <a:rPr lang="en-US" sz="2000" b="1" dirty="0" smtClean="0"/>
              <a:t> )</a:t>
            </a:r>
          </a:p>
          <a:p>
            <a:pPr marR="0" algn="ctr" eaLnBrk="1" hangingPunct="1"/>
            <a:r>
              <a:rPr lang="en-US" b="1" dirty="0" smtClean="0"/>
              <a:t>   First IPM meeting on LHC Physics</a:t>
            </a:r>
          </a:p>
          <a:p>
            <a:pPr marR="0" algn="ctr" eaLnBrk="1" hangingPunct="1"/>
            <a:r>
              <a:rPr lang="en-US" b="1" dirty="0" smtClean="0"/>
              <a:t>2009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0BA5E-AF81-4284-A153-D2ABED27BBE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Garamond" pitchFamily="18" charset="0"/>
              </a:rPr>
              <a:t>2 Constraints Kinematic Fit</a:t>
            </a:r>
          </a:p>
        </p:txBody>
      </p:sp>
      <p:sp>
        <p:nvSpPr>
          <p:cNvPr id="15363" name="Content Placeholder 9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800" smtClean="0">
                <a:sym typeface="Wingdings" pitchFamily="2" charset="2"/>
              </a:rPr>
              <a:t> </a:t>
            </a:r>
            <a:r>
              <a:rPr lang="en-US" sz="1800" smtClean="0">
                <a:sym typeface="Wingdings" pitchFamily="2" charset="2"/>
              </a:rPr>
              <a:t> </a:t>
            </a:r>
            <a:r>
              <a:rPr lang="en-US" sz="1800" b="1" smtClean="0">
                <a:sym typeface="Wingdings" pitchFamily="2" charset="2"/>
              </a:rPr>
              <a:t>uses the (</a:t>
            </a:r>
            <a:r>
              <a:rPr lang="en-US" sz="1400" b="1" smtClean="0">
                <a:latin typeface="Symbol" pitchFamily="18" charset="2"/>
                <a:sym typeface="Wingdings" pitchFamily="2" charset="2"/>
              </a:rPr>
              <a:t>c</a:t>
            </a:r>
            <a:r>
              <a:rPr lang="en-US" sz="1400" b="1" baseline="30000" smtClean="0">
                <a:latin typeface="Symbol" pitchFamily="18" charset="2"/>
                <a:sym typeface="Wingdings" pitchFamily="2" charset="2"/>
              </a:rPr>
              <a:t>2</a:t>
            </a:r>
            <a:r>
              <a:rPr lang="en-US" sz="1400" b="1" smtClean="0">
                <a:sym typeface="Wingdings" pitchFamily="2" charset="2"/>
              </a:rPr>
              <a:t>probability</a:t>
            </a:r>
            <a:r>
              <a:rPr lang="en-US" sz="1800" b="1" smtClean="0">
                <a:sym typeface="Wingdings" pitchFamily="2" charset="2"/>
              </a:rPr>
              <a:t>) as quantitative criterion to reject “fake” top</a:t>
            </a:r>
            <a:endParaRPr lang="en-US" sz="18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972D7-7D73-440F-9A80-658CBAD65E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3"/>
          <a:srcRect l="5556" t="58865" r="6482"/>
          <a:stretch>
            <a:fillRect/>
          </a:stretch>
        </p:blipFill>
        <p:spPr bwMode="auto">
          <a:xfrm>
            <a:off x="1447800" y="2438400"/>
            <a:ext cx="6248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Selection requirements (1)</a:t>
            </a:r>
            <a:endParaRPr lang="en-US" sz="4000" dirty="0">
              <a:latin typeface="+mn-lt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Jet/MET L1+HLT</a:t>
            </a:r>
          </a:p>
          <a:p>
            <a:pPr marL="514350" indent="-514350"/>
            <a:r>
              <a:rPr lang="en-US" smtClean="0"/>
              <a:t>MET &gt; 150 GeV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5EDB4-DE2D-404F-B589-C2F2395397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/>
          <a:srcRect l="4842" t="53531" r="6737" b="670"/>
          <a:stretch>
            <a:fillRect/>
          </a:stretch>
        </p:blipFill>
        <p:spPr bwMode="auto">
          <a:xfrm>
            <a:off x="3657600" y="1905000"/>
            <a:ext cx="4953000" cy="419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Selection requirements (2)</a:t>
            </a:r>
            <a:endParaRPr lang="en-US" sz="4000" dirty="0">
              <a:latin typeface="+mn-lt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mtClean="0"/>
              <a:t>At least 1 </a:t>
            </a:r>
            <a:r>
              <a:rPr lang="en-US" i="1" smtClean="0"/>
              <a:t>b</a:t>
            </a:r>
            <a:r>
              <a:rPr lang="en-US" smtClean="0"/>
              <a:t>-jet.</a:t>
            </a:r>
          </a:p>
          <a:p>
            <a:pPr marL="514350" indent="-514350"/>
            <a:endParaRPr lang="en-US" smtClean="0"/>
          </a:p>
          <a:p>
            <a:pPr marL="514350" indent="-514350">
              <a:buFont typeface="Wingdings 2" pitchFamily="18" charset="2"/>
              <a:buNone/>
            </a:pPr>
            <a:endParaRPr lang="en-US" smtClean="0"/>
          </a:p>
          <a:p>
            <a:pPr marL="514350" indent="-514350">
              <a:buFont typeface="Wingdings 2" pitchFamily="18" charset="2"/>
              <a:buNone/>
            </a:pPr>
            <a:endParaRPr lang="en-US" smtClean="0"/>
          </a:p>
          <a:p>
            <a:pPr marL="514350" indent="-514350"/>
            <a:r>
              <a:rPr lang="en-US" smtClean="0"/>
              <a:t>At least 4 light jets</a:t>
            </a:r>
            <a:r>
              <a:rPr lang="en-US" sz="1700" smtClean="0"/>
              <a:t>.</a:t>
            </a:r>
          </a:p>
          <a:p>
            <a:pPr marL="514350" indent="-514350"/>
            <a:endParaRPr lang="en-US" sz="170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170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170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1700" smtClean="0"/>
          </a:p>
          <a:p>
            <a:pPr marL="514350" indent="-514350">
              <a:buFont typeface="Wingdings 2" pitchFamily="18" charset="2"/>
              <a:buNone/>
            </a:pPr>
            <a:endParaRPr lang="en-US" sz="1700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z="17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80743-488F-419D-B1D2-03ED999430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7413" name="Picture 8"/>
          <p:cNvPicPr>
            <a:picLocks noChangeAspect="1" noChangeArrowheads="1"/>
          </p:cNvPicPr>
          <p:nvPr/>
        </p:nvPicPr>
        <p:blipFill>
          <a:blip r:embed="rId3"/>
          <a:srcRect l="5052" t="54126" r="7368" b="1190"/>
          <a:stretch>
            <a:fillRect/>
          </a:stretch>
        </p:blipFill>
        <p:spPr bwMode="auto">
          <a:xfrm>
            <a:off x="4572000" y="1828800"/>
            <a:ext cx="3962400" cy="426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Selection requirements (3)</a:t>
            </a:r>
            <a:endParaRPr lang="en-US" sz="4000" dirty="0">
              <a:latin typeface="+mn-lt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1800" smtClean="0"/>
              <a:t>A convergent fit with</a:t>
            </a:r>
            <a:r>
              <a:rPr lang="en-US" sz="2800" smtClean="0"/>
              <a:t> </a:t>
            </a:r>
            <a:r>
              <a:rPr lang="en-US" sz="2000" b="1" smtClean="0">
                <a:latin typeface="Symbol" pitchFamily="18" charset="2"/>
                <a:sym typeface="Wingdings" pitchFamily="2" charset="2"/>
              </a:rPr>
              <a:t>c</a:t>
            </a:r>
            <a:r>
              <a:rPr lang="en-US" sz="2000" b="1" baseline="30000" smtClean="0">
                <a:latin typeface="Symbol" pitchFamily="18" charset="2"/>
                <a:sym typeface="Wingdings" pitchFamily="2" charset="2"/>
              </a:rPr>
              <a:t>2</a:t>
            </a:r>
            <a:r>
              <a:rPr lang="en-US" sz="2000" smtClean="0"/>
              <a:t> probability &gt; 0.1 (eliminates fake top: SUSY combinatory)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16673-D42A-4BA0-8B01-499A1BFB6C7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/>
          <a:srcRect l="3773" t="53761" r="6516" b="771"/>
          <a:stretch>
            <a:fillRect/>
          </a:stretch>
        </p:blipFill>
        <p:spPr bwMode="auto">
          <a:xfrm>
            <a:off x="228600" y="25146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Selection requirements (4)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Symbol" pitchFamily="18" charset="2"/>
              </a:rPr>
              <a:t>Df</a:t>
            </a:r>
            <a:r>
              <a:rPr lang="en-US" sz="2000" smtClean="0"/>
              <a:t> (fittedTop, MET)&lt;2.6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     (eliminates tt)</a:t>
            </a:r>
          </a:p>
          <a:p>
            <a:pPr eaLnBrk="1" hangingPunct="1"/>
            <a:r>
              <a:rPr lang="en-US" sz="2000" smtClean="0"/>
              <a:t> At least one IsoLep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       (eliminates QCD)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Cuts were optimized to: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Reduce SM Bkg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00FF"/>
                </a:solidFill>
              </a:rPr>
              <a:t>Maximize SUSY(wT/noT)=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chemeClr val="accent2"/>
                </a:solidFill>
              </a:rPr>
              <a:t>SUSY events with a generated top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solidFill>
                <a:schemeClr val="accent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chemeClr val="accent2"/>
                </a:solidFill>
              </a:rPr>
              <a:t> SUSY events without a gen top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F50BB-B155-4FC4-B4BC-78444A2F8E1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9461" name="Picture 11"/>
          <p:cNvPicPr>
            <a:picLocks noChangeAspect="1" noChangeArrowheads="1"/>
          </p:cNvPicPr>
          <p:nvPr/>
        </p:nvPicPr>
        <p:blipFill>
          <a:blip r:embed="rId3"/>
          <a:srcRect l="5052" t="54126" r="7368" b="1369"/>
          <a:stretch>
            <a:fillRect/>
          </a:stretch>
        </p:blipFill>
        <p:spPr bwMode="auto">
          <a:xfrm>
            <a:off x="4343400" y="1981200"/>
            <a:ext cx="4343400" cy="403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609600" y="5029200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+mn-lt"/>
              </a:rPr>
              <a:t>Selection Requirements Summary</a:t>
            </a:r>
            <a:endParaRPr lang="en-US" sz="4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8E5AA-94CC-497F-B567-476102C6D5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48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65188" y="1828800"/>
            <a:ext cx="7413625" cy="3629025"/>
          </a:xfr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14400" y="5486400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Garamond" pitchFamily="18" charset="0"/>
              </a:rPr>
              <a:t>The most efficient requirement to increase SUSY(wTop/noTop) is the </a:t>
            </a:r>
            <a:r>
              <a:rPr lang="en-US" sz="2000">
                <a:solidFill>
                  <a:srgbClr val="000066"/>
                </a:solidFill>
                <a:latin typeface="Symbol" pitchFamily="18" charset="2"/>
              </a:rPr>
              <a:t>c</a:t>
            </a:r>
            <a:r>
              <a:rPr lang="en-US" sz="2000" baseline="30000">
                <a:solidFill>
                  <a:srgbClr val="000066"/>
                </a:solidFill>
                <a:latin typeface="Garamond" pitchFamily="18" charset="0"/>
              </a:rPr>
              <a:t>2</a:t>
            </a:r>
            <a:r>
              <a:rPr lang="en-US" sz="2000">
                <a:solidFill>
                  <a:srgbClr val="000066"/>
                </a:solidFill>
                <a:latin typeface="Garamond" pitchFamily="18" charset="0"/>
              </a:rPr>
              <a:t> probability &gt; 0.1</a:t>
            </a:r>
            <a:endParaRPr lang="en-US" sz="2000">
              <a:solidFill>
                <a:srgbClr val="0000FF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i="1" dirty="0" smtClean="0">
                <a:latin typeface="+mn-lt"/>
              </a:rPr>
              <a:t>W</a:t>
            </a:r>
            <a:r>
              <a:rPr lang="en-US" sz="4000" dirty="0" smtClean="0">
                <a:latin typeface="+mn-lt"/>
              </a:rPr>
              <a:t> and top after selection</a:t>
            </a:r>
            <a:endParaRPr lang="en-US" sz="40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164E7-9F13-41A0-932C-4007518D8A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/>
          <a:srcRect l="3703" t="53470" r="5556"/>
          <a:stretch>
            <a:fillRect/>
          </a:stretch>
        </p:blipFill>
        <p:spPr bwMode="auto">
          <a:xfrm>
            <a:off x="228600" y="2057400"/>
            <a:ext cx="411480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4"/>
          <a:srcRect l="4842" t="54126" r="6737" b="706"/>
          <a:stretch>
            <a:fillRect/>
          </a:stretch>
        </p:blipFill>
        <p:spPr bwMode="auto">
          <a:xfrm>
            <a:off x="4495800" y="2057400"/>
            <a:ext cx="4191000" cy="403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45088-31FD-49A3-9249-DFCEB43E570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Selection efficiency  SUSY(</a:t>
            </a:r>
            <a:r>
              <a:rPr lang="en-US" dirty="0" err="1" smtClean="0"/>
              <a:t>withTop</a:t>
            </a:r>
            <a:r>
              <a:rPr lang="en-US" dirty="0" smtClean="0"/>
              <a:t>)    4.5*10</a:t>
            </a:r>
            <a:r>
              <a:rPr lang="en-US" baseline="30000" dirty="0" smtClean="0"/>
              <a:t>-3</a:t>
            </a:r>
          </a:p>
          <a:p>
            <a:pPr eaLnBrk="1" hangingPunct="1"/>
            <a:r>
              <a:rPr lang="en-US" dirty="0" smtClean="0"/>
              <a:t>Selection efficiency  SUSY(</a:t>
            </a:r>
            <a:r>
              <a:rPr lang="en-US" dirty="0" err="1" smtClean="0"/>
              <a:t>noTop</a:t>
            </a:r>
            <a:r>
              <a:rPr lang="en-US" dirty="0" smtClean="0"/>
              <a:t>)       3.9*10</a:t>
            </a:r>
            <a:r>
              <a:rPr lang="en-US" baseline="30000" dirty="0" smtClean="0"/>
              <a:t>-4</a:t>
            </a:r>
          </a:p>
          <a:p>
            <a:pPr eaLnBrk="1" hangingPunct="1"/>
            <a:r>
              <a:rPr lang="en-US" dirty="0" smtClean="0"/>
              <a:t>Selection efficiency  </a:t>
            </a:r>
            <a:r>
              <a:rPr lang="en-US" dirty="0" err="1" smtClean="0"/>
              <a:t>tt</a:t>
            </a:r>
            <a:r>
              <a:rPr lang="en-US" dirty="0" smtClean="0"/>
              <a:t>                           6.0*10</a:t>
            </a:r>
            <a:r>
              <a:rPr lang="en-US" baseline="30000" dirty="0" smtClean="0"/>
              <a:t>-6</a:t>
            </a:r>
          </a:p>
          <a:p>
            <a:pPr eaLnBrk="1" hangingPunct="1"/>
            <a:r>
              <a:rPr lang="en-US" dirty="0" smtClean="0"/>
              <a:t>S = SUSY events (</a:t>
            </a:r>
            <a:r>
              <a:rPr lang="en-US" dirty="0" err="1" smtClean="0"/>
              <a:t>withTop</a:t>
            </a:r>
            <a:r>
              <a:rPr lang="en-US" dirty="0" smtClean="0"/>
              <a:t> + </a:t>
            </a:r>
            <a:r>
              <a:rPr lang="en-US" dirty="0" err="1" smtClean="0"/>
              <a:t>noTop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SUSY events:   </a:t>
            </a:r>
            <a:r>
              <a:rPr lang="en-US" dirty="0" err="1" smtClean="0"/>
              <a:t>withTop</a:t>
            </a:r>
            <a:r>
              <a:rPr lang="en-US" dirty="0" smtClean="0"/>
              <a:t> </a:t>
            </a:r>
            <a:r>
              <a:rPr lang="en-US" sz="3000" dirty="0" smtClean="0"/>
              <a:t>&gt;</a:t>
            </a:r>
            <a:r>
              <a:rPr lang="en-US" dirty="0" smtClean="0"/>
              <a:t> 2 * </a:t>
            </a:r>
            <a:r>
              <a:rPr lang="en-US" dirty="0" err="1" smtClean="0"/>
              <a:t>noTop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685800" y="3962400"/>
          <a:ext cx="7620000" cy="1066800"/>
        </p:xfrm>
        <a:graphic>
          <a:graphicData uri="http://schemas.openxmlformats.org/presentationml/2006/ole">
            <p:oleObj spid="_x0000_s21506" name="Equation" r:id="rId4" imgW="2958840" imgH="393480" progId="Equation.3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5 sigma discovery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the minimum Integrated Luminosity for a 5 sigma discovery 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7BFB-7385-42F8-94D1-6D57733BC19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4999" y="2133600"/>
            <a:ext cx="506005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343400"/>
            <a:ext cx="6515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1362456"/>
          </a:xfrm>
        </p:spPr>
        <p:txBody>
          <a:bodyPr/>
          <a:lstStyle/>
          <a:p>
            <a:pPr algn="ctr">
              <a:defRPr/>
            </a:pPr>
            <a:r>
              <a:rPr sz="4800" smtClean="0"/>
              <a:t>What about the early data</a:t>
            </a:r>
            <a:endParaRPr sz="480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7772400" cy="1509713"/>
          </a:xfrm>
        </p:spPr>
        <p:txBody>
          <a:bodyPr/>
          <a:lstStyle/>
          <a:p>
            <a:endParaRPr lang="en-US" smtClean="0"/>
          </a:p>
          <a:p>
            <a:pPr algn="ctr"/>
            <a:r>
              <a:rPr lang="en-US" smtClean="0"/>
              <a:t>Can one implement  present analyses on early 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C51D5-A7C6-49B4-96FF-3B4FC41D2B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93CFE-338C-4E25-A2FC-2792944B59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2286000"/>
            <a:ext cx="76962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latin typeface="+mn-lt"/>
              </a:rPr>
              <a:t>Many considerations of new physics at the </a:t>
            </a:r>
            <a:r>
              <a:rPr lang="en-US" sz="3200" b="1" i="1" dirty="0" err="1">
                <a:latin typeface="+mn-lt"/>
              </a:rPr>
              <a:t>TeV</a:t>
            </a:r>
            <a:r>
              <a:rPr lang="en-US" sz="3200" b="1" i="1" dirty="0">
                <a:latin typeface="+mn-lt"/>
              </a:rPr>
              <a:t> scale point toward top rich final states at the LHC.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What’s the limitations of early data?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Missing transverse energy (MET) is not under control.</a:t>
            </a:r>
          </a:p>
          <a:p>
            <a:r>
              <a:rPr lang="en-US" dirty="0" smtClean="0"/>
              <a:t>Errors on jet’s energy are not defined properly.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            method does not work well  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 looking for other kinematic parameters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F9F2D-20AE-474B-B20C-7B6540CC54D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419600" y="4572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 flipV="1">
            <a:off x="4572000" y="4572000"/>
            <a:ext cx="76200" cy="46037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2819400" y="3886200"/>
            <a:ext cx="1863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Symbol" pitchFamily="18" charset="2"/>
                <a:sym typeface="Wingdings" pitchFamily="2" charset="2"/>
              </a:rPr>
              <a:t>c</a:t>
            </a:r>
            <a:r>
              <a:rPr lang="en-US" b="1" baseline="30000" dirty="0" smtClean="0">
                <a:latin typeface="Symbol" pitchFamily="18" charset="2"/>
                <a:sym typeface="Wingdings" pitchFamily="2" charset="2"/>
              </a:rPr>
              <a:t>2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2F147-F3B2-4EB4-BB3E-D60E6C1D5D5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67056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also:</a:t>
            </a:r>
          </a:p>
          <a:p>
            <a:pPr>
              <a:defRPr/>
            </a:pPr>
            <a:endParaRPr lang="en-US" sz="2800" dirty="0">
              <a:latin typeface="+mn-lt"/>
            </a:endParaRPr>
          </a:p>
          <a:p>
            <a:pPr algn="ctr">
              <a:defRPr/>
            </a:pPr>
            <a:r>
              <a:rPr lang="en-US" sz="2800" dirty="0">
                <a:latin typeface="+mn-lt"/>
              </a:rPr>
              <a:t>           Center of mass energy reduce from 14 </a:t>
            </a:r>
            <a:r>
              <a:rPr lang="en-US" sz="2800" dirty="0" err="1">
                <a:latin typeface="+mn-lt"/>
              </a:rPr>
              <a:t>TeV</a:t>
            </a:r>
            <a:r>
              <a:rPr lang="en-US" sz="2800" dirty="0">
                <a:latin typeface="+mn-lt"/>
              </a:rPr>
              <a:t> to 10 </a:t>
            </a:r>
            <a:r>
              <a:rPr lang="en-US" sz="2800" dirty="0" err="1">
                <a:latin typeface="+mn-lt"/>
              </a:rPr>
              <a:t>TeV</a:t>
            </a:r>
            <a:endParaRPr lang="en-US" sz="2800" dirty="0">
              <a:latin typeface="+mn-lt"/>
            </a:endParaRPr>
          </a:p>
          <a:p>
            <a:pPr algn="ctr">
              <a:defRPr/>
            </a:pPr>
            <a:endParaRPr lang="en-US" sz="2800" dirty="0">
              <a:latin typeface="+mn-lt"/>
            </a:endParaRPr>
          </a:p>
          <a:p>
            <a:pPr algn="ctr">
              <a:defRPr/>
            </a:pPr>
            <a:endParaRPr lang="en-US" sz="2800" dirty="0">
              <a:latin typeface="+mn-lt"/>
            </a:endParaRPr>
          </a:p>
          <a:p>
            <a:pPr>
              <a:defRPr/>
            </a:pPr>
            <a:r>
              <a:rPr lang="en-US" sz="2800" dirty="0">
                <a:latin typeface="+mn-lt"/>
              </a:rPr>
              <a:t>Then:</a:t>
            </a:r>
          </a:p>
          <a:p>
            <a:pPr algn="ctr"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6858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</a:rPr>
              <a:t>      The  cross section of event must be changed.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Samples and new event selection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signal and background samples simulated for this analysis have been taken from the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/>
              <a:t>Summer 08 and Fall 08</a:t>
            </a:r>
          </a:p>
          <a:p>
            <a:r>
              <a:rPr lang="en-US" sz="2000" dirty="0" smtClean="0"/>
              <a:t>All of the Physical objects are required to pass the Patlayer0 and Patlayer1.</a:t>
            </a:r>
          </a:p>
          <a:p>
            <a:r>
              <a:rPr lang="en-US" sz="2000" dirty="0" smtClean="0"/>
              <a:t>Trigger 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                 Every event is required to pass the Jet/Met conditions of the High Level Trigger (HLT) 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      consists of: </a:t>
            </a:r>
            <a:endParaRPr lang="en-US" sz="2000" dirty="0" smtClean="0"/>
          </a:p>
          <a:p>
            <a:pPr>
              <a:buFont typeface="Wingdings 2" pitchFamily="18" charset="2"/>
              <a:buNone/>
            </a:pPr>
            <a:r>
              <a:rPr lang="en-US" sz="1400" dirty="0" smtClean="0"/>
              <a:t>     HLT_Jet100_MET60_Aco  or  HLT_DoubleJet125_MET60 or  HLT_DoubleJet60_MET60_Aco  or HLT_DoubleJet50_MET70_Aco  or  HLT_DoubleJet40_MET70_Aco or HLT_TripleJet60_MET60 or HLT_QuadJet35_MET60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DE1E3-53FC-4FBE-8127-9C2ADACBF58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New Event Selection(2)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At least 3 cleaned  jets </a:t>
            </a:r>
          </a:p>
          <a:p>
            <a:pPr>
              <a:buNone/>
            </a:pPr>
            <a:r>
              <a:rPr lang="en-US" sz="1800" dirty="0" smtClean="0"/>
              <a:t>(            &amp; |</a:t>
            </a:r>
            <a:r>
              <a:rPr lang="en-US" sz="1800" dirty="0" smtClean="0">
                <a:latin typeface="Symbol" pitchFamily="18" charset="2"/>
              </a:rPr>
              <a:t>h</a:t>
            </a:r>
            <a:r>
              <a:rPr lang="en-US" sz="1800" dirty="0" smtClean="0"/>
              <a:t>| &lt;  2.5  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                                          </a:t>
            </a:r>
          </a:p>
          <a:p>
            <a:r>
              <a:rPr lang="en-US" sz="1800" dirty="0" smtClean="0"/>
              <a:t>At least one b-jet.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ED8A1-532B-4453-9C7E-0282E9C054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765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057400"/>
            <a:ext cx="4800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86000"/>
            <a:ext cx="657225" cy="36195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200400"/>
            <a:ext cx="1876425" cy="561975"/>
          </a:xfrm>
          <a:prstGeom prst="rect">
            <a:avLst/>
          </a:prstGeom>
          <a:noFill/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200400"/>
            <a:ext cx="971550" cy="561975"/>
          </a:xfrm>
          <a:prstGeom prst="rect">
            <a:avLst/>
          </a:prstGeom>
          <a:noFill/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New Event Selection(3)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7BFB-7385-42F8-94D1-6D57733BC19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124200"/>
            <a:ext cx="2019300" cy="676275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34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743200"/>
            <a:ext cx="5581650" cy="378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838200" y="1905000"/>
            <a:ext cx="6705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Missing momentum based on jets: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missing </a:t>
            </a:r>
            <a:r>
              <a:rPr lang="en-US" sz="2000" dirty="0" err="1" smtClean="0">
                <a:latin typeface="+mn-lt"/>
              </a:rPr>
              <a:t>pT</a:t>
            </a:r>
            <a:r>
              <a:rPr lang="en-US" sz="2000" dirty="0" smtClean="0">
                <a:latin typeface="+mn-lt"/>
              </a:rPr>
              <a:t> (MHT) of the event calculated as </a:t>
            </a: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MHT &gt; 160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New Event Selection(4)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      for the first jet                                    and second jet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7BFB-7385-42F8-94D1-6D57733BC19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981200"/>
            <a:ext cx="314325" cy="342900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981200"/>
            <a:ext cx="2247900" cy="371475"/>
          </a:xfrm>
          <a:prstGeom prst="rect">
            <a:avLst/>
          </a:prstGeom>
          <a:noFill/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514601"/>
            <a:ext cx="2257425" cy="381000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743200"/>
            <a:ext cx="43529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23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2895600"/>
            <a:ext cx="41433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z="4800" dirty="0" smtClean="0"/>
              <a:t>New Event Selection (5)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following variables to quantify the correlation of       and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 and      &gt;0.5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7BFB-7385-42F8-94D1-6D57733BC19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438400"/>
            <a:ext cx="428625" cy="342900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438400"/>
            <a:ext cx="438150" cy="342900"/>
          </a:xfrm>
          <a:prstGeom prst="rect">
            <a:avLst/>
          </a:prstGeom>
          <a:noFill/>
        </p:spPr>
      </p:pic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971800"/>
            <a:ext cx="2886075" cy="485775"/>
          </a:xfrm>
          <a:prstGeom prst="rect">
            <a:avLst/>
          </a:prstGeom>
          <a:noFill/>
        </p:spPr>
      </p:pic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581400"/>
            <a:ext cx="2905125" cy="48577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343400"/>
            <a:ext cx="276225" cy="34290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343400"/>
            <a:ext cx="266700" cy="3429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64709-5F93-414D-90E7-2393520DA7F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47536" y="2270760"/>
          <a:ext cx="6272464" cy="2987040"/>
        </p:xfrm>
        <a:graphic>
          <a:graphicData uri="http://schemas.openxmlformats.org/drawingml/2006/table">
            <a:tbl>
              <a:tblPr rtl="1"/>
              <a:tblGrid>
                <a:gridCol w="1219200"/>
                <a:gridCol w="1219200"/>
                <a:gridCol w="1219200"/>
                <a:gridCol w="1219200"/>
                <a:gridCol w="1395664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QCD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Susy(notop)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Susy(withtop)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cut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3664.6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414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          16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x-sec(pb)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104435  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387180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205318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spc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34682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No.of used event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0.67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spc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0.02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0.75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0.77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HLT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64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400" b="0" spc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0.56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400" b="0" spc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0.62    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0.6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0.7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No.of jets  &gt; 3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latin typeface="Cambria Math"/>
                          <a:ea typeface="Times New Roman"/>
                          <a:cs typeface="Arial"/>
                        </a:rPr>
                        <a:t/>
                      </a:r>
                      <a:br>
                        <a:rPr lang="nl-BE" sz="1400" b="1" dirty="0">
                          <a:solidFill>
                            <a:srgbClr val="000000"/>
                          </a:solidFill>
                          <a:latin typeface="Cambria Math"/>
                          <a:ea typeface="Times New Roman"/>
                          <a:cs typeface="Arial"/>
                        </a:rPr>
                      </a:b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0.66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0.05 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0.1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0.48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0.24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0.06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0.82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0.81</a:t>
                      </a:r>
                      <a:endParaRPr lang="en-US" sz="2800" b="1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BE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                                                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0.8     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spc="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0.92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spc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0.91</a:t>
                      </a:r>
                      <a:endParaRPr lang="en-US" sz="2800" b="1" dirty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nl-BE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                                                     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286000"/>
            <a:ext cx="209550" cy="238125"/>
          </a:xfrm>
          <a:prstGeom prst="rect">
            <a:avLst/>
          </a:prstGeom>
          <a:noFill/>
        </p:spPr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581400"/>
            <a:ext cx="704850" cy="219075"/>
          </a:xfrm>
          <a:prstGeom prst="rect">
            <a:avLst/>
          </a:prstGeom>
          <a:noFill/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810000"/>
            <a:ext cx="733425" cy="219075"/>
          </a:xfrm>
          <a:prstGeom prst="rect">
            <a:avLst/>
          </a:prstGeom>
          <a:noFill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038600"/>
            <a:ext cx="723900" cy="219075"/>
          </a:xfrm>
          <a:prstGeom prst="rect">
            <a:avLst/>
          </a:prstGeom>
          <a:noFill/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343400"/>
            <a:ext cx="409575" cy="200025"/>
          </a:xfrm>
          <a:prstGeom prst="rect">
            <a:avLst/>
          </a:prstGeom>
          <a:noFill/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648200"/>
            <a:ext cx="790575" cy="180975"/>
          </a:xfrm>
          <a:prstGeom prst="rect">
            <a:avLst/>
          </a:prstGeom>
          <a:noFill/>
        </p:spPr>
      </p:pic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029200"/>
            <a:ext cx="1295400" cy="152400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79355" y="724585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Results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z="4400" dirty="0" smtClean="0"/>
              <a:t>Outlook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Suppress backgrounds more to get better significance.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Extract signal Top by looking for Top that carries highest transverse momentum.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Consider other backgrounds like QCD , </a:t>
            </a:r>
            <a:r>
              <a:rPr lang="en-US" dirty="0" err="1" smtClean="0"/>
              <a:t>Wjj</a:t>
            </a:r>
            <a:r>
              <a:rPr lang="en-US" dirty="0" smtClean="0"/>
              <a:t> ,…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F7BFB-7385-42F8-94D1-6D57733BC19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  <a:endParaRPr lang="en-US" dirty="0" smtClean="0"/>
          </a:p>
          <a:p>
            <a:pPr eaLnBrk="1" hangingPunct="1"/>
            <a:r>
              <a:rPr lang="en-US" sz="2800" dirty="0" smtClean="0"/>
              <a:t>Review of  Search for SUSY in top final states </a:t>
            </a:r>
            <a:br>
              <a:rPr lang="en-US" sz="2800" dirty="0" smtClean="0"/>
            </a:br>
            <a:r>
              <a:rPr lang="en-US" sz="2800" dirty="0" smtClean="0"/>
              <a:t>at </a:t>
            </a:r>
            <a:r>
              <a:rPr lang="en-US" sz="2800" dirty="0" err="1" smtClean="0"/>
              <a:t>mSUGRA</a:t>
            </a:r>
            <a:r>
              <a:rPr lang="en-US" sz="2800" dirty="0" smtClean="0"/>
              <a:t> point LM1 with CMS</a:t>
            </a:r>
            <a:r>
              <a:rPr lang="en-US" sz="1600" dirty="0" smtClean="0"/>
              <a:t> (by </a:t>
            </a:r>
            <a:r>
              <a:rPr lang="en-US" sz="1600" dirty="0" err="1" smtClean="0"/>
              <a:t>S.Paktinat</a:t>
            </a:r>
            <a:r>
              <a:rPr lang="en-US" sz="1600" dirty="0" smtClean="0"/>
              <a:t>, </a:t>
            </a:r>
            <a:r>
              <a:rPr lang="en-US" sz="1600" dirty="0" err="1" smtClean="0"/>
              <a:t>L.Pape</a:t>
            </a:r>
            <a:r>
              <a:rPr lang="en-US" sz="1600" dirty="0" smtClean="0"/>
              <a:t>, </a:t>
            </a:r>
            <a:r>
              <a:rPr lang="en-US" sz="1600" dirty="0" err="1" smtClean="0"/>
              <a:t>M.Spiropulu</a:t>
            </a:r>
            <a:r>
              <a:rPr lang="en-US" sz="1600" dirty="0" smtClean="0"/>
              <a:t>)</a:t>
            </a:r>
            <a:r>
              <a:rPr lang="en-US" sz="2800" dirty="0" smtClean="0"/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approved  in the CMS-NOTE 2006-102</a:t>
            </a:r>
            <a:endParaRPr lang="en-US" dirty="0" smtClean="0"/>
          </a:p>
          <a:p>
            <a:pPr eaLnBrk="1" hangingPunct="1"/>
            <a:r>
              <a:rPr lang="en-US" dirty="0" smtClean="0"/>
              <a:t>How one can apply this analyses for the early data?</a:t>
            </a:r>
          </a:p>
          <a:p>
            <a:pPr eaLnBrk="1" hangingPunct="1"/>
            <a:r>
              <a:rPr lang="en-US" dirty="0" smtClean="0"/>
              <a:t>New Selection Requirements </a:t>
            </a:r>
          </a:p>
          <a:p>
            <a:pPr eaLnBrk="1" hangingPunct="1"/>
            <a:r>
              <a:rPr lang="en-US" dirty="0" smtClean="0"/>
              <a:t>Results</a:t>
            </a:r>
          </a:p>
          <a:p>
            <a:pPr eaLnBrk="1" hangingPunct="1"/>
            <a:r>
              <a:rPr lang="en-US" dirty="0" smtClean="0"/>
              <a:t>Outlook </a:t>
            </a: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379EE-78AB-49D1-B973-204B4CED391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6A70D-7470-4193-A790-6ECDC10CADA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 rot="10800000" flipV="1">
            <a:off x="1066800" y="2206625"/>
            <a:ext cx="6324600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en-US" sz="2000" i="1" dirty="0">
                <a:latin typeface="+mn-lt"/>
              </a:rPr>
              <a:t>A generic possibility from the point of view of many  </a:t>
            </a:r>
            <a:r>
              <a:rPr lang="en-US" sz="2000" i="1" dirty="0" err="1">
                <a:latin typeface="+mn-lt"/>
              </a:rPr>
              <a:t>supersymmetric</a:t>
            </a:r>
            <a:r>
              <a:rPr lang="en-US" sz="2000" i="1" dirty="0">
                <a:latin typeface="+mn-lt"/>
              </a:rPr>
              <a:t> models being studied recently :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143000" y="3048000"/>
            <a:ext cx="6172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>
                <a:latin typeface="+mn-lt"/>
              </a:rPr>
              <a:t>the </a:t>
            </a:r>
            <a:r>
              <a:rPr lang="en-US" sz="2400" dirty="0" err="1">
                <a:latin typeface="+mn-lt"/>
              </a:rPr>
              <a:t>squarks</a:t>
            </a:r>
            <a:r>
              <a:rPr lang="en-US" sz="2400" dirty="0">
                <a:latin typeface="+mn-lt"/>
              </a:rPr>
              <a:t> are heavier than the </a:t>
            </a:r>
            <a:r>
              <a:rPr lang="en-US" sz="2400" dirty="0" err="1">
                <a:latin typeface="+mn-lt"/>
              </a:rPr>
              <a:t>gluino</a:t>
            </a:r>
            <a:r>
              <a:rPr lang="en-US" sz="2400" dirty="0">
                <a:latin typeface="+mn-lt"/>
              </a:rPr>
              <a:t> and the third generation </a:t>
            </a:r>
            <a:r>
              <a:rPr lang="en-US" sz="2400" dirty="0" err="1">
                <a:latin typeface="+mn-lt"/>
              </a:rPr>
              <a:t>squarks</a:t>
            </a:r>
            <a:r>
              <a:rPr lang="en-US" sz="2400" dirty="0">
                <a:latin typeface="+mn-lt"/>
              </a:rPr>
              <a:t> are lighter than those of the first generations.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In this scenario, the </a:t>
            </a:r>
            <a:r>
              <a:rPr lang="en-US" sz="2400" dirty="0" err="1">
                <a:latin typeface="+mn-lt"/>
              </a:rPr>
              <a:t>gluino</a:t>
            </a:r>
            <a:r>
              <a:rPr lang="en-US" sz="2400" dirty="0">
                <a:latin typeface="+mn-lt"/>
              </a:rPr>
              <a:t> will dominantly decay into top (bottom) quarks.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886200" y="541020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05164-1F64-4AB0-90F0-E85248BF8E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09600" y="1524000"/>
            <a:ext cx="716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nstantia" pitchFamily="18" charset="0"/>
              </a:rPr>
              <a:t>Top can be generated inclusively from  the decay of sqaurks or gluinos accompanied  by a neutralino.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 t="17944" r="3058"/>
          <a:stretch>
            <a:fillRect/>
          </a:stretch>
        </p:blipFill>
        <p:spPr bwMode="auto">
          <a:xfrm>
            <a:off x="2057400" y="2667000"/>
            <a:ext cx="4953000" cy="289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smtClean="0"/>
              <a:t>Review </a:t>
            </a:r>
            <a:endParaRPr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/>
            <a:r>
              <a:rPr lang="en-US" sz="3200" smtClean="0"/>
              <a:t>SUSY in top final states at mSUGRA point LM1 with CMS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1ED68-3A9A-498C-86C0-4E92BC887E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MC data samples and cross sections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991FF-8784-41A8-8434-0409710EDF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981200"/>
            <a:ext cx="8153400" cy="4525963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su05-LM1:      NLO x-sec 52 </a:t>
            </a:r>
            <a:r>
              <a:rPr lang="en-US" sz="2600" dirty="0" err="1">
                <a:latin typeface="Times New Roman" pitchFamily="18" charset="0"/>
                <a:cs typeface="+mn-cs"/>
              </a:rPr>
              <a:t>pb</a:t>
            </a:r>
            <a:r>
              <a:rPr lang="en-US" sz="2600" dirty="0">
                <a:latin typeface="Times New Roman" pitchFamily="18" charset="0"/>
                <a:cs typeface="+mn-cs"/>
              </a:rPr>
              <a:t>  </a:t>
            </a:r>
            <a:r>
              <a:rPr lang="en-US" sz="2200" dirty="0">
                <a:latin typeface="Times New Roman" pitchFamily="18" charset="0"/>
                <a:cs typeface="+mn-cs"/>
              </a:rPr>
              <a:t>(</a:t>
            </a:r>
            <a:r>
              <a:rPr lang="en-US" sz="2200" dirty="0" err="1">
                <a:latin typeface="Times New Roman" pitchFamily="18" charset="0"/>
                <a:cs typeface="+mn-cs"/>
              </a:rPr>
              <a:t>Prospino</a:t>
            </a:r>
            <a:r>
              <a:rPr lang="en-US" sz="2200" dirty="0">
                <a:latin typeface="Times New Roman" pitchFamily="18" charset="0"/>
                <a:cs typeface="+mn-cs"/>
              </a:rPr>
              <a:t>/SUSYBSM Group) (signal)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jm03b-ZWj:    NLO x-sec 51.5 </a:t>
            </a:r>
            <a:r>
              <a:rPr lang="en-US" sz="2600" dirty="0" err="1">
                <a:latin typeface="Times New Roman" pitchFamily="18" charset="0"/>
                <a:cs typeface="+mn-cs"/>
              </a:rPr>
              <a:t>pb</a:t>
            </a:r>
            <a:r>
              <a:rPr lang="en-US" sz="2600" dirty="0">
                <a:latin typeface="Times New Roman" pitchFamily="18" charset="0"/>
                <a:cs typeface="+mn-cs"/>
              </a:rPr>
              <a:t> </a:t>
            </a:r>
            <a:r>
              <a:rPr lang="en-US" sz="1700" dirty="0">
                <a:latin typeface="Times New Roman" pitchFamily="18" charset="0"/>
                <a:cs typeface="+mn-cs"/>
              </a:rPr>
              <a:t>(Generators PRS Group)       (background)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jm03b-WWj:   NLO x-sec 270 </a:t>
            </a:r>
            <a:r>
              <a:rPr lang="en-US" sz="2600" dirty="0" err="1">
                <a:latin typeface="Times New Roman" pitchFamily="18" charset="0"/>
                <a:cs typeface="+mn-cs"/>
              </a:rPr>
              <a:t>pb</a:t>
            </a:r>
            <a:r>
              <a:rPr lang="en-US" sz="2600" dirty="0">
                <a:latin typeface="Times New Roman" pitchFamily="18" charset="0"/>
                <a:cs typeface="+mn-cs"/>
              </a:rPr>
              <a:t> </a:t>
            </a:r>
            <a:r>
              <a:rPr lang="en-US" sz="2000" dirty="0">
                <a:latin typeface="Times New Roman" pitchFamily="18" charset="0"/>
                <a:cs typeface="+mn-cs"/>
              </a:rPr>
              <a:t>(ditto) (background)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jm03b-tt:         NLO x-sec 830 </a:t>
            </a:r>
            <a:r>
              <a:rPr lang="en-US" sz="2600" dirty="0" err="1">
                <a:latin typeface="Times New Roman" pitchFamily="18" charset="0"/>
                <a:cs typeface="+mn-cs"/>
              </a:rPr>
              <a:t>pb</a:t>
            </a:r>
            <a:r>
              <a:rPr lang="en-US" sz="2600" dirty="0">
                <a:latin typeface="Times New Roman" pitchFamily="18" charset="0"/>
                <a:cs typeface="+mn-cs"/>
              </a:rPr>
              <a:t>  </a:t>
            </a:r>
            <a:r>
              <a:rPr lang="en-US" sz="2000" dirty="0">
                <a:latin typeface="Times New Roman" pitchFamily="18" charset="0"/>
                <a:cs typeface="+mn-cs"/>
              </a:rPr>
              <a:t>(ditto) (background)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>
                <a:latin typeface="Times New Roman" pitchFamily="18" charset="0"/>
                <a:cs typeface="+mn-cs"/>
              </a:rPr>
              <a:t>jm03b-qcd      LO x-sec from </a:t>
            </a:r>
            <a:r>
              <a:rPr lang="en-US" sz="2600" dirty="0" err="1">
                <a:latin typeface="Times New Roman" pitchFamily="18" charset="0"/>
                <a:cs typeface="+mn-cs"/>
              </a:rPr>
              <a:t>pythia</a:t>
            </a:r>
            <a:r>
              <a:rPr lang="en-US" sz="2600" dirty="0">
                <a:latin typeface="Times New Roman" pitchFamily="18" charset="0"/>
                <a:cs typeface="+mn-cs"/>
              </a:rPr>
              <a:t>   </a:t>
            </a:r>
            <a:r>
              <a:rPr lang="en-US" sz="2000" dirty="0">
                <a:latin typeface="Times New Roman" pitchFamily="18" charset="0"/>
                <a:cs typeface="+mn-cs"/>
              </a:rPr>
              <a:t>(background)</a:t>
            </a:r>
            <a:endParaRPr lang="en-US" sz="2600" dirty="0">
              <a:latin typeface="Times New Roman" pitchFamily="18" charset="0"/>
              <a:cs typeface="+mn-cs"/>
            </a:endParaRP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None/>
              <a:defRPr/>
            </a:pPr>
            <a:r>
              <a:rPr lang="en-US" sz="2600" b="1" dirty="0">
                <a:latin typeface="Times New Roman" pitchFamily="18" charset="0"/>
                <a:cs typeface="+mn-cs"/>
              </a:rPr>
              <a:t>    </a:t>
            </a:r>
            <a:r>
              <a:rPr lang="en-US" sz="2600" b="1" u="sng" dirty="0">
                <a:latin typeface="Times New Roman" pitchFamily="18" charset="0"/>
                <a:cs typeface="+mn-cs"/>
              </a:rPr>
              <a:t>published DC04 samples</a:t>
            </a:r>
            <a:r>
              <a:rPr lang="en-US" sz="2600" b="1" dirty="0">
                <a:latin typeface="Times New Roman" pitchFamily="18" charset="0"/>
                <a:cs typeface="+mn-cs"/>
              </a:rPr>
              <a:t> </a:t>
            </a:r>
            <a:r>
              <a:rPr lang="en-US" sz="2600" dirty="0">
                <a:latin typeface="Times New Roman" pitchFamily="18" charset="0"/>
                <a:cs typeface="+mn-cs"/>
              </a:rPr>
              <a:t> </a:t>
            </a:r>
            <a:r>
              <a:rPr lang="en-US" sz="2400" dirty="0">
                <a:latin typeface="Times New Roman" pitchFamily="18" charset="0"/>
                <a:cs typeface="+mn-cs"/>
              </a:rPr>
              <a:t>PYTHIA 6.215 &amp; Low Luminosity Pileup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600" dirty="0" err="1">
                <a:latin typeface="Times New Roman" pitchFamily="18" charset="0"/>
                <a:cs typeface="+mn-cs"/>
              </a:rPr>
              <a:t>mSUGRA</a:t>
            </a:r>
            <a:r>
              <a:rPr lang="en-US" sz="2600" dirty="0">
                <a:latin typeface="Times New Roman" pitchFamily="18" charset="0"/>
                <a:cs typeface="+mn-cs"/>
              </a:rPr>
              <a:t> LM1 </a:t>
            </a:r>
            <a:r>
              <a:rPr lang="en-US" sz="2600" dirty="0" err="1">
                <a:latin typeface="Times New Roman" pitchFamily="18" charset="0"/>
                <a:cs typeface="+mn-cs"/>
              </a:rPr>
              <a:t>IsaPythia</a:t>
            </a:r>
            <a:r>
              <a:rPr lang="en-US" sz="2600" dirty="0">
                <a:latin typeface="Times New Roman" pitchFamily="18" charset="0"/>
                <a:cs typeface="+mn-cs"/>
              </a:rPr>
              <a:t>: </a:t>
            </a:r>
            <a:r>
              <a:rPr lang="en-US" sz="2400" dirty="0">
                <a:latin typeface="Times" pitchFamily="18" charset="0"/>
                <a:cs typeface="+mn-cs"/>
              </a:rPr>
              <a:t>ISAJET 7.69+ PYTHIA 6.225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MC data samples and cross sections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>
              <a:latin typeface="Times" pitchFamily="18" charset="0"/>
            </a:endParaRPr>
          </a:p>
          <a:p>
            <a:pPr eaLnBrk="1" hangingPunct="1"/>
            <a:r>
              <a:rPr lang="en-US" sz="3000" smtClean="0">
                <a:latin typeface="Times" pitchFamily="18" charset="0"/>
              </a:rPr>
              <a:t>Single Top </a:t>
            </a:r>
            <a:r>
              <a:rPr lang="en-US" sz="2000" smtClean="0">
                <a:latin typeface="Times" pitchFamily="18" charset="0"/>
              </a:rPr>
              <a:t>(t-channel)</a:t>
            </a:r>
            <a:r>
              <a:rPr lang="en-US" sz="3000" smtClean="0">
                <a:latin typeface="Times" pitchFamily="18" charset="0"/>
              </a:rPr>
              <a:t> </a:t>
            </a:r>
            <a:r>
              <a:rPr lang="en-US" smtClean="0">
                <a:latin typeface="Times" pitchFamily="18" charset="0"/>
              </a:rPr>
              <a:t>NLO x-sec</a:t>
            </a:r>
            <a:r>
              <a:rPr lang="en-US" sz="3000" smtClean="0">
                <a:latin typeface="Times" pitchFamily="18" charset="0"/>
              </a:rPr>
              <a:t> 250 pb </a:t>
            </a:r>
          </a:p>
          <a:p>
            <a:pPr lvl="1" eaLnBrk="1" hangingPunct="1"/>
            <a:r>
              <a:rPr lang="en-US" sz="2000" smtClean="0">
                <a:solidFill>
                  <a:srgbClr val="0000FF"/>
                </a:solidFill>
                <a:latin typeface="Times" pitchFamily="18" charset="0"/>
              </a:rPr>
              <a:t>Generated by TopRex 4.11, W decays inclusively.</a:t>
            </a:r>
          </a:p>
          <a:p>
            <a:pPr eaLnBrk="1" hangingPunct="1"/>
            <a:r>
              <a:rPr lang="en-US" sz="3000" smtClean="0">
                <a:latin typeface="Times" pitchFamily="18" charset="0"/>
              </a:rPr>
              <a:t>Webb LO x-sec 107 pb </a:t>
            </a:r>
          </a:p>
          <a:p>
            <a:pPr lvl="1" eaLnBrk="1" hangingPunct="1"/>
            <a:r>
              <a:rPr lang="en-US" sz="2000" smtClean="0">
                <a:solidFill>
                  <a:srgbClr val="0000FF"/>
                </a:solidFill>
                <a:latin typeface="Times" pitchFamily="18" charset="0"/>
              </a:rPr>
              <a:t>Generated by TopRex 4.11, W decays leptonically.</a:t>
            </a:r>
            <a:endParaRPr lang="en-US" sz="2000" b="1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2800" smtClean="0">
                <a:latin typeface="Times" pitchFamily="18" charset="0"/>
              </a:rPr>
              <a:t>Wj  </a:t>
            </a:r>
            <a:r>
              <a:rPr lang="en-US" smtClean="0">
                <a:latin typeface="Times" pitchFamily="18" charset="0"/>
              </a:rPr>
              <a:t>(25&lt;P</a:t>
            </a:r>
            <a:r>
              <a:rPr lang="en-US" baseline="-25000" smtClean="0">
                <a:latin typeface="Times" pitchFamily="18" charset="0"/>
              </a:rPr>
              <a:t>T</a:t>
            </a:r>
            <a:r>
              <a:rPr lang="en-US" smtClean="0">
                <a:latin typeface="Times" pitchFamily="18" charset="0"/>
              </a:rPr>
              <a:t>&lt;170)</a:t>
            </a:r>
            <a:r>
              <a:rPr lang="en-US" sz="2800" smtClean="0">
                <a:latin typeface="Times" pitchFamily="18" charset="0"/>
              </a:rPr>
              <a:t> LO x-sec 10069 pb </a:t>
            </a:r>
          </a:p>
          <a:p>
            <a:pPr eaLnBrk="1" hangingPunct="1"/>
            <a:r>
              <a:rPr lang="en-US" sz="3000" smtClean="0">
                <a:latin typeface="Times" pitchFamily="18" charset="0"/>
              </a:rPr>
              <a:t>Wj </a:t>
            </a:r>
            <a:r>
              <a:rPr lang="en-US" smtClean="0">
                <a:latin typeface="Times" pitchFamily="18" charset="0"/>
              </a:rPr>
              <a:t>(200&lt;P</a:t>
            </a:r>
            <a:r>
              <a:rPr lang="en-US" baseline="-25000" smtClean="0">
                <a:latin typeface="Times" pitchFamily="18" charset="0"/>
              </a:rPr>
              <a:t>T</a:t>
            </a:r>
            <a:r>
              <a:rPr lang="en-US" smtClean="0">
                <a:latin typeface="Times" pitchFamily="18" charset="0"/>
              </a:rPr>
              <a:t>&lt;1400)</a:t>
            </a:r>
            <a:r>
              <a:rPr lang="en-US" sz="3000" smtClean="0">
                <a:latin typeface="Times" pitchFamily="18" charset="0"/>
              </a:rPr>
              <a:t> LO x-sec  48.86 pb </a:t>
            </a:r>
          </a:p>
          <a:p>
            <a:pPr lvl="1" eaLnBrk="1" hangingPunct="1"/>
            <a:r>
              <a:rPr lang="en-US" sz="2000" smtClean="0">
                <a:solidFill>
                  <a:srgbClr val="0000FF"/>
                </a:solidFill>
                <a:latin typeface="Times" pitchFamily="18" charset="0"/>
              </a:rPr>
              <a:t>Both Generated by PYTHIA, W decays leptonically.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F5B0-3319-4CB4-808C-222FBAD7A1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2 Constraints Kinematic 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9BDB6-E7B3-4114-AD50-5278C92A87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434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653"/>
          <a:stretch>
            <a:fillRect/>
          </a:stretch>
        </p:blipFill>
        <p:spPr>
          <a:xfrm>
            <a:off x="1662113" y="3886200"/>
            <a:ext cx="5819775" cy="838200"/>
          </a:xfrm>
          <a:noFill/>
        </p:spPr>
      </p:pic>
      <p:sp>
        <p:nvSpPr>
          <p:cNvPr id="6" name="Rectangle 5"/>
          <p:cNvSpPr/>
          <p:nvPr/>
        </p:nvSpPr>
        <p:spPr>
          <a:xfrm>
            <a:off x="457200" y="1905000"/>
            <a:ext cx="8001000" cy="16986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95300" indent="-495300">
              <a:lnSpc>
                <a:spcPct val="90000"/>
              </a:lnSpc>
              <a:defRPr/>
            </a:pPr>
            <a:r>
              <a:rPr lang="en-US" sz="2000" dirty="0">
                <a:latin typeface="+mn-lt"/>
              </a:rPr>
              <a:t>The purpose of this analysis is not to measure the top mass </a:t>
            </a:r>
            <a:r>
              <a:rPr lang="en-US" sz="2000" dirty="0">
                <a:latin typeface="+mn-lt"/>
                <a:sym typeface="Wingdings" pitchFamily="2" charset="2"/>
              </a:rPr>
              <a:t> top mass is used with</a:t>
            </a:r>
            <a:r>
              <a:rPr lang="en-US" sz="2000" i="1" dirty="0">
                <a:latin typeface="+mn-lt"/>
                <a:sym typeface="Wingdings" pitchFamily="2" charset="2"/>
              </a:rPr>
              <a:t> W </a:t>
            </a:r>
            <a:r>
              <a:rPr lang="en-US" sz="2000" dirty="0">
                <a:latin typeface="+mn-lt"/>
                <a:sym typeface="Wingdings" pitchFamily="2" charset="2"/>
              </a:rPr>
              <a:t>mass as the 2 constraints to find the best jet combination.</a:t>
            </a:r>
          </a:p>
          <a:p>
            <a:pPr marL="495300" indent="-495300">
              <a:lnSpc>
                <a:spcPct val="90000"/>
              </a:lnSpc>
              <a:defRPr/>
            </a:pPr>
            <a:endParaRPr lang="en-US" sz="2000" dirty="0">
              <a:latin typeface="+mn-lt"/>
              <a:sym typeface="Wingdings" pitchFamily="2" charset="2"/>
            </a:endParaRPr>
          </a:p>
          <a:p>
            <a:pPr marL="801688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>
                <a:latin typeface="+mn-lt"/>
                <a:sym typeface="Wingdings" pitchFamily="2" charset="2"/>
              </a:rPr>
              <a:t>To reject non-SUSY backgrounds (W+X)</a:t>
            </a:r>
          </a:p>
          <a:p>
            <a:pPr marL="801688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>
                <a:latin typeface="+mn-lt"/>
                <a:sym typeface="Wingdings" pitchFamily="2" charset="2"/>
              </a:rPr>
              <a:t>To reject SUSY combinatorial backgrounds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609600" y="5022850"/>
            <a:ext cx="6629400" cy="895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95300" indent="-495300">
              <a:lnSpc>
                <a:spcPct val="90000"/>
              </a:lnSpc>
              <a:defRPr/>
            </a:pPr>
            <a:r>
              <a:rPr lang="en-US" sz="2000" dirty="0">
                <a:latin typeface="+mn-lt"/>
                <a:sym typeface="Wingdings" pitchFamily="2" charset="2"/>
              </a:rPr>
              <a:t>Last 2 terms: take into account the width of the particles.</a:t>
            </a:r>
          </a:p>
          <a:p>
            <a:pPr marL="495300" indent="-495300">
              <a:lnSpc>
                <a:spcPct val="90000"/>
              </a:lnSpc>
              <a:defRPr/>
            </a:pPr>
            <a:r>
              <a:rPr lang="en-US" dirty="0">
                <a:solidFill>
                  <a:srgbClr val="0000FF"/>
                </a:solidFill>
                <a:latin typeface="+mn-lt"/>
                <a:sym typeface="Wingdings" pitchFamily="2" charset="2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Breit</a:t>
            </a:r>
            <a:r>
              <a:rPr lang="en-US" dirty="0">
                <a:solidFill>
                  <a:srgbClr val="0000FF"/>
                </a:solidFill>
                <a:latin typeface="+mn-lt"/>
                <a:sym typeface="Wingdings" pitchFamily="2" charset="2"/>
              </a:rPr>
              <a:t>-Wigner approximated by Gaussian.)</a:t>
            </a:r>
          </a:p>
          <a:p>
            <a:pPr marL="495300" indent="-495300">
              <a:lnSpc>
                <a:spcPct val="90000"/>
              </a:lnSpc>
              <a:defRPr/>
            </a:pPr>
            <a:r>
              <a:rPr lang="en-US" sz="2000" dirty="0" err="1">
                <a:latin typeface="+mn-lt"/>
                <a:sym typeface="Wingdings" pitchFamily="2" charset="2"/>
              </a:rPr>
              <a:t>m</a:t>
            </a:r>
            <a:r>
              <a:rPr lang="en-US" sz="2000" baseline="-25000" dirty="0" err="1">
                <a:latin typeface="+mn-lt"/>
                <a:sym typeface="Wingdings" pitchFamily="2" charset="2"/>
              </a:rPr>
              <a:t>W</a:t>
            </a:r>
            <a:r>
              <a:rPr lang="en-US" sz="2000" dirty="0">
                <a:latin typeface="+mn-lt"/>
                <a:sym typeface="Wingdings" pitchFamily="2" charset="2"/>
              </a:rPr>
              <a:t> and </a:t>
            </a:r>
            <a:r>
              <a:rPr lang="en-US" sz="2000" dirty="0" err="1">
                <a:latin typeface="+mn-lt"/>
                <a:sym typeface="Wingdings" pitchFamily="2" charset="2"/>
              </a:rPr>
              <a:t>m</a:t>
            </a:r>
            <a:r>
              <a:rPr lang="en-US" sz="2000" baseline="-25000" dirty="0" err="1">
                <a:latin typeface="+mn-lt"/>
                <a:sym typeface="Wingdings" pitchFamily="2" charset="2"/>
              </a:rPr>
              <a:t>Top</a:t>
            </a:r>
            <a:r>
              <a:rPr lang="en-US" sz="2000" dirty="0">
                <a:latin typeface="+mn-lt"/>
                <a:sym typeface="Wingdings" pitchFamily="2" charset="2"/>
              </a:rPr>
              <a:t> computed from jets.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7866</TotalTime>
  <Words>924</Words>
  <Application>Microsoft Office PowerPoint</Application>
  <PresentationFormat>On-screen Show (4:3)</PresentationFormat>
  <Paragraphs>256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Flow</vt:lpstr>
      <vt:lpstr>Equation</vt:lpstr>
      <vt:lpstr> Searching for Purely Hadronic  Top Decays from SUSY</vt:lpstr>
      <vt:lpstr>Slide 2</vt:lpstr>
      <vt:lpstr>Outline</vt:lpstr>
      <vt:lpstr>Slide 4</vt:lpstr>
      <vt:lpstr>Slide 5</vt:lpstr>
      <vt:lpstr>Review </vt:lpstr>
      <vt:lpstr>MC data samples and cross sections</vt:lpstr>
      <vt:lpstr>MC data samples and cross sections</vt:lpstr>
      <vt:lpstr>2 Constraints Kinematic Fit</vt:lpstr>
      <vt:lpstr>2 Constraints Kinematic Fit</vt:lpstr>
      <vt:lpstr>Selection requirements (1)</vt:lpstr>
      <vt:lpstr>Selection requirements (2)</vt:lpstr>
      <vt:lpstr>Selection requirements (3)</vt:lpstr>
      <vt:lpstr>Selection requirements (4)</vt:lpstr>
      <vt:lpstr>Selection Requirements Summary</vt:lpstr>
      <vt:lpstr>W and top after selection</vt:lpstr>
      <vt:lpstr>Results</vt:lpstr>
      <vt:lpstr>5 sigma discovery</vt:lpstr>
      <vt:lpstr>What about the early data</vt:lpstr>
      <vt:lpstr>What’s the limitations of early data? </vt:lpstr>
      <vt:lpstr>Slide 21</vt:lpstr>
      <vt:lpstr>Data Samples and new event selection</vt:lpstr>
      <vt:lpstr>New Event Selection(2)</vt:lpstr>
      <vt:lpstr>New Event Selection(3)</vt:lpstr>
      <vt:lpstr>New Event Selection(4)</vt:lpstr>
      <vt:lpstr>New Event Selection (5)</vt:lpstr>
      <vt:lpstr>Slide 27</vt:lpstr>
      <vt:lpstr>Outlook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Spikes New s</dc:title>
  <dc:creator>almas</dc:creator>
  <cp:lastModifiedBy>science</cp:lastModifiedBy>
  <cp:revision>213</cp:revision>
  <dcterms:created xsi:type="dcterms:W3CDTF">2007-06-22T05:36:21Z</dcterms:created>
  <dcterms:modified xsi:type="dcterms:W3CDTF">2009-04-23T09:31:54Z</dcterms:modified>
</cp:coreProperties>
</file>