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22"/>
  </p:notesMasterIdLst>
  <p:sldIdLst>
    <p:sldId id="266" r:id="rId2"/>
    <p:sldId id="279" r:id="rId3"/>
    <p:sldId id="278" r:id="rId4"/>
    <p:sldId id="258" r:id="rId5"/>
    <p:sldId id="260" r:id="rId6"/>
    <p:sldId id="268" r:id="rId7"/>
    <p:sldId id="280" r:id="rId8"/>
    <p:sldId id="277" r:id="rId9"/>
    <p:sldId id="284" r:id="rId10"/>
    <p:sldId id="281" r:id="rId11"/>
    <p:sldId id="269" r:id="rId12"/>
    <p:sldId id="283" r:id="rId13"/>
    <p:sldId id="270" r:id="rId14"/>
    <p:sldId id="271" r:id="rId15"/>
    <p:sldId id="259" r:id="rId16"/>
    <p:sldId id="282" r:id="rId17"/>
    <p:sldId id="275" r:id="rId18"/>
    <p:sldId id="272" r:id="rId19"/>
    <p:sldId id="276" r:id="rId20"/>
    <p:sldId id="285" r:id="rId2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C3D6F0-6FA8-4F92-BB98-652C43BA087E}" type="datetimeFigureOut">
              <a:rPr lang="fa-IR" smtClean="0"/>
              <a:pPr/>
              <a:t>1433/08/22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15EEB2-FE23-4070-8C2E-177007FEA5C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EEB2-FE23-4070-8C2E-177007FEA5CC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3E432-2D30-423B-9578-FBC7B3FD9023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5B50B-D794-4F6B-98C1-D04581176D15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B740D-88A4-4980-BB55-F4D32BE108CE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4293-28A9-4D1E-8688-0128533B042B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97A8E-ACB3-48F4-B6B2-0F2B56D46B6B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96CE0-0D10-4991-BA67-B969AB5DF259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A28B7-BF12-482B-9BA7-CCA565FE1839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567AC-C39E-4B00-921D-827A593F65F0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5C97-DD82-4506-AF76-9D7BD1C68A3B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7B92F-003C-4C7C-902D-84776A037E62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4D421F-A43A-4A69-82AE-4199568117E1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EC7D77-7BAB-4202-80DD-E47B59755BB1}" type="datetime8">
              <a:rPr lang="fa-IR" smtClean="0"/>
              <a:pPr/>
              <a:t>12/ژوئيه/11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1D93F00-C138-4BA4-A57B-553844DC4F1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979712" y="1530658"/>
            <a:ext cx="5040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برخورد یون های سنگین در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LHC</a:t>
            </a:r>
            <a:endParaRPr lang="fa-I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3808" y="4060328"/>
            <a:ext cx="3714776" cy="59280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marR="0" lvl="0" indent="-283464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j-cs"/>
              </a:rPr>
              <a:t>محمد  علی</a:t>
            </a:r>
            <a:r>
              <a:rPr kumimoji="0" lang="fa-I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j-cs"/>
              </a:rPr>
              <a:t> اکبری</a:t>
            </a:r>
          </a:p>
          <a:p>
            <a:pPr marL="365760" marR="0" lvl="0" indent="-283464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fa-IR" noProof="0" dirty="0" smtClean="0">
                <a:cs typeface="+mj-cs"/>
              </a:rPr>
              <a:t>پژوهشگاه دانش های بنیادی – پژوهشکده ذرات و شتابگر</a:t>
            </a: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498068"/>
            <a:ext cx="3012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400" b="1" dirty="0" smtClean="0"/>
              <a:t>همایش یک روزه فیزیک </a:t>
            </a:r>
            <a:r>
              <a:rPr lang="en-US" sz="1400" b="1" dirty="0" smtClean="0"/>
              <a:t>LHC</a:t>
            </a:r>
            <a:r>
              <a:rPr lang="fa-IR" sz="1400" b="1" dirty="0" smtClean="0"/>
              <a:t>با تاکید بر هیگز</a:t>
            </a:r>
            <a:endParaRPr lang="fa-IR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24859" y="69269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/>
              <a:t>به نام خدا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4067944" y="548680"/>
            <a:ext cx="144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Properties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19672" y="2106722"/>
            <a:ext cx="3236848" cy="1754326"/>
            <a:chOff x="1979712" y="1772816"/>
            <a:chExt cx="3236848" cy="1754326"/>
          </a:xfrm>
        </p:grpSpPr>
        <p:sp>
          <p:nvSpPr>
            <p:cNvPr id="8" name="TextBox 7"/>
            <p:cNvSpPr txBox="1"/>
            <p:nvPr/>
          </p:nvSpPr>
          <p:spPr>
            <a:xfrm>
              <a:off x="1979712" y="1772816"/>
              <a:ext cx="32368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l" rtl="0"/>
              <a:r>
                <a:rPr lang="en-US" dirty="0" smtClean="0">
                  <a:latin typeface="Arial" pitchFamily="34" charset="0"/>
                  <a:cs typeface="Arial" pitchFamily="34" charset="0"/>
                </a:rPr>
                <a:t>1.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Thermalization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time     .</a:t>
              </a:r>
            </a:p>
            <a:p>
              <a:pPr marL="342900" indent="-342900" algn="l" rtl="0"/>
              <a:r>
                <a:rPr lang="fa-IR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. Elliptic flow.</a:t>
              </a:r>
            </a:p>
            <a:p>
              <a:pPr marL="342900" indent="-342900" algn="l" rtl="0"/>
              <a:r>
                <a:rPr lang="fa-IR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. Shear viscosity.</a:t>
              </a:r>
            </a:p>
            <a:p>
              <a:pPr marL="342900" indent="-342900" algn="l" rtl="0"/>
              <a:r>
                <a:rPr lang="fa-IR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. Jet quenching parameter.</a:t>
              </a:r>
            </a:p>
            <a:p>
              <a:pPr marL="342900" indent="-342900" algn="l" rtl="0"/>
              <a:r>
                <a:rPr lang="fa-IR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Quarkonia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Suppression.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 algn="l" rtl="0"/>
              <a:r>
                <a:rPr lang="en-US" dirty="0" smtClean="0"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Chiral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magnetic effect.</a:t>
              </a: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2121" y="1872534"/>
              <a:ext cx="28803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851920" y="404664"/>
            <a:ext cx="160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cs typeface="Arial" pitchFamily="34" charset="0"/>
              </a:rPr>
              <a:t>Elliptic flow</a:t>
            </a:r>
            <a:endParaRPr lang="en-US" sz="2000" b="1" dirty="0">
              <a:solidFill>
                <a:srgbClr val="92D050"/>
              </a:solidFill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427" y="1185521"/>
            <a:ext cx="4521869" cy="353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2570562" y="4837062"/>
            <a:ext cx="5313806" cy="1400942"/>
            <a:chOff x="2570562" y="4837062"/>
            <a:chExt cx="5313806" cy="1400942"/>
          </a:xfrm>
        </p:grpSpPr>
        <p:grpSp>
          <p:nvGrpSpPr>
            <p:cNvPr id="10" name="Group 9"/>
            <p:cNvGrpSpPr/>
            <p:nvPr/>
          </p:nvGrpSpPr>
          <p:grpSpPr>
            <a:xfrm>
              <a:off x="2570562" y="4837062"/>
              <a:ext cx="5313806" cy="1236913"/>
              <a:chOff x="1274418" y="4837062"/>
              <a:chExt cx="5313806" cy="123691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63799" y="4837062"/>
                <a:ext cx="5124425" cy="785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8389" y="5619969"/>
                <a:ext cx="1319555" cy="286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74418" y="5704643"/>
                <a:ext cx="1327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Symmteries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p:grp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4532" y="5935425"/>
              <a:ext cx="936104" cy="30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851556" y="5655592"/>
              <a:ext cx="1080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Elliptic flow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372200" y="5375949"/>
              <a:ext cx="0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12</a:t>
            </a:fld>
            <a:endParaRPr lang="fa-I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7010548" cy="256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934" y="4941168"/>
            <a:ext cx="864096" cy="27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380" y="4941168"/>
            <a:ext cx="79496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13</a:t>
            </a:fld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6007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14</a:t>
            </a:fld>
            <a:endParaRPr lang="fa-IR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315" y="5526057"/>
            <a:ext cx="1590071" cy="81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707904" y="404664"/>
            <a:ext cx="1955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92D050"/>
                </a:solidFill>
                <a:cs typeface="Arial" pitchFamily="34" charset="0"/>
              </a:rPr>
              <a:t>Shear viscosity</a:t>
            </a:r>
            <a:endParaRPr lang="en-US" sz="2000" b="1" dirty="0">
              <a:solidFill>
                <a:srgbClr val="92D05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603" y="983461"/>
            <a:ext cx="58007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3779912" y="476672"/>
            <a:ext cx="1803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92D050"/>
                </a:solidFill>
                <a:cs typeface="Arial" pitchFamily="34" charset="0"/>
              </a:rPr>
              <a:t>Jet quenching</a:t>
            </a:r>
            <a:endParaRPr lang="fa-IR" sz="20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796623"/>
            <a:ext cx="699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0"/>
            <a:r>
              <a:rPr lang="en-US" dirty="0" smtClean="0">
                <a:latin typeface="Arial" pitchFamily="34" charset="0"/>
                <a:cs typeface="Arial" pitchFamily="34" charset="0"/>
              </a:rPr>
              <a:t>Jet quenching refers to a suite of experimental observables that </a:t>
            </a:r>
          </a:p>
          <a:p>
            <a:pPr algn="just" rtl="0"/>
            <a:r>
              <a:rPr lang="en-US" dirty="0" smtClean="0">
                <a:latin typeface="Arial" pitchFamily="34" charset="0"/>
                <a:cs typeface="Arial" pitchFamily="34" charset="0"/>
              </a:rPr>
              <a:t>together reveal what happens when a very energetic quark or </a:t>
            </a:r>
          </a:p>
          <a:p>
            <a:pPr algn="just" rtl="0"/>
            <a:r>
              <a:rPr lang="en-US" dirty="0" smtClean="0">
                <a:latin typeface="Arial" pitchFamily="34" charset="0"/>
                <a:cs typeface="Arial" pitchFamily="34" charset="0"/>
              </a:rPr>
              <a:t>gluon (with momentum much greater than the temperature) plows </a:t>
            </a:r>
          </a:p>
          <a:p>
            <a:pPr algn="just" rtl="0"/>
            <a:r>
              <a:rPr lang="en-US" dirty="0" smtClean="0">
                <a:latin typeface="Arial" pitchFamily="34" charset="0"/>
                <a:cs typeface="Arial" pitchFamily="34" charset="0"/>
              </a:rPr>
              <a:t>through the strongly coupled plasma.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635896" y="2996952"/>
            <a:ext cx="2087563" cy="2792413"/>
            <a:chOff x="3888" y="641"/>
            <a:chExt cx="1315" cy="1759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888" y="641"/>
              <a:ext cx="1315" cy="1759"/>
              <a:chOff x="3888" y="641"/>
              <a:chExt cx="1315" cy="1759"/>
            </a:xfrm>
          </p:grpSpPr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3996" y="1085"/>
                <a:ext cx="1207" cy="118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H="1">
                <a:off x="4005" y="1266"/>
                <a:ext cx="733" cy="88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 rot="26385948">
                <a:off x="4466" y="1382"/>
                <a:ext cx="5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42" y="54"/>
                  </a:cxn>
                  <a:cxn ang="0">
                    <a:pos x="24" y="81"/>
                  </a:cxn>
                  <a:cxn ang="0">
                    <a:pos x="51" y="93"/>
                  </a:cxn>
                  <a:cxn ang="0">
                    <a:pos x="57" y="120"/>
                  </a:cxn>
                  <a:cxn ang="0">
                    <a:pos x="51" y="147"/>
                  </a:cxn>
                  <a:cxn ang="0">
                    <a:pos x="57" y="174"/>
                  </a:cxn>
                </a:cxnLst>
                <a:rect l="0" t="0" r="r" b="b"/>
                <a:pathLst>
                  <a:path w="68" h="174">
                    <a:moveTo>
                      <a:pt x="0" y="0"/>
                    </a:moveTo>
                    <a:cubicBezTo>
                      <a:pt x="13" y="4"/>
                      <a:pt x="22" y="1"/>
                      <a:pt x="27" y="15"/>
                    </a:cubicBezTo>
                    <a:cubicBezTo>
                      <a:pt x="22" y="45"/>
                      <a:pt x="33" y="28"/>
                      <a:pt x="42" y="54"/>
                    </a:cubicBezTo>
                    <a:cubicBezTo>
                      <a:pt x="38" y="65"/>
                      <a:pt x="31" y="71"/>
                      <a:pt x="24" y="81"/>
                    </a:cubicBezTo>
                    <a:cubicBezTo>
                      <a:pt x="34" y="84"/>
                      <a:pt x="41" y="90"/>
                      <a:pt x="51" y="93"/>
                    </a:cubicBezTo>
                    <a:cubicBezTo>
                      <a:pt x="47" y="110"/>
                      <a:pt x="40" y="111"/>
                      <a:pt x="57" y="120"/>
                    </a:cubicBezTo>
                    <a:cubicBezTo>
                      <a:pt x="61" y="132"/>
                      <a:pt x="58" y="136"/>
                      <a:pt x="51" y="147"/>
                    </a:cubicBezTo>
                    <a:cubicBezTo>
                      <a:pt x="68" y="153"/>
                      <a:pt x="57" y="157"/>
                      <a:pt x="57" y="174"/>
                    </a:cubicBez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 rot="10800000">
                <a:off x="4306" y="1758"/>
                <a:ext cx="58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42" y="54"/>
                  </a:cxn>
                  <a:cxn ang="0">
                    <a:pos x="24" y="81"/>
                  </a:cxn>
                  <a:cxn ang="0">
                    <a:pos x="51" y="93"/>
                  </a:cxn>
                  <a:cxn ang="0">
                    <a:pos x="57" y="120"/>
                  </a:cxn>
                  <a:cxn ang="0">
                    <a:pos x="51" y="147"/>
                  </a:cxn>
                  <a:cxn ang="0">
                    <a:pos x="57" y="174"/>
                  </a:cxn>
                </a:cxnLst>
                <a:rect l="0" t="0" r="r" b="b"/>
                <a:pathLst>
                  <a:path w="68" h="174">
                    <a:moveTo>
                      <a:pt x="0" y="0"/>
                    </a:moveTo>
                    <a:cubicBezTo>
                      <a:pt x="13" y="4"/>
                      <a:pt x="22" y="1"/>
                      <a:pt x="27" y="15"/>
                    </a:cubicBezTo>
                    <a:cubicBezTo>
                      <a:pt x="22" y="45"/>
                      <a:pt x="33" y="28"/>
                      <a:pt x="42" y="54"/>
                    </a:cubicBezTo>
                    <a:cubicBezTo>
                      <a:pt x="38" y="65"/>
                      <a:pt x="31" y="71"/>
                      <a:pt x="24" y="81"/>
                    </a:cubicBezTo>
                    <a:cubicBezTo>
                      <a:pt x="34" y="84"/>
                      <a:pt x="41" y="90"/>
                      <a:pt x="51" y="93"/>
                    </a:cubicBezTo>
                    <a:cubicBezTo>
                      <a:pt x="47" y="110"/>
                      <a:pt x="40" y="111"/>
                      <a:pt x="57" y="120"/>
                    </a:cubicBezTo>
                    <a:cubicBezTo>
                      <a:pt x="61" y="132"/>
                      <a:pt x="58" y="136"/>
                      <a:pt x="51" y="147"/>
                    </a:cubicBezTo>
                    <a:cubicBezTo>
                      <a:pt x="68" y="153"/>
                      <a:pt x="57" y="157"/>
                      <a:pt x="57" y="174"/>
                    </a:cubicBez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 rot="5400000">
                <a:off x="4332" y="1552"/>
                <a:ext cx="52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42" y="54"/>
                  </a:cxn>
                  <a:cxn ang="0">
                    <a:pos x="24" y="81"/>
                  </a:cxn>
                  <a:cxn ang="0">
                    <a:pos x="51" y="93"/>
                  </a:cxn>
                  <a:cxn ang="0">
                    <a:pos x="57" y="120"/>
                  </a:cxn>
                  <a:cxn ang="0">
                    <a:pos x="51" y="147"/>
                  </a:cxn>
                  <a:cxn ang="0">
                    <a:pos x="57" y="174"/>
                  </a:cxn>
                </a:cxnLst>
                <a:rect l="0" t="0" r="r" b="b"/>
                <a:pathLst>
                  <a:path w="68" h="174">
                    <a:moveTo>
                      <a:pt x="0" y="0"/>
                    </a:moveTo>
                    <a:cubicBezTo>
                      <a:pt x="13" y="4"/>
                      <a:pt x="22" y="1"/>
                      <a:pt x="27" y="15"/>
                    </a:cubicBezTo>
                    <a:cubicBezTo>
                      <a:pt x="22" y="45"/>
                      <a:pt x="33" y="28"/>
                      <a:pt x="42" y="54"/>
                    </a:cubicBezTo>
                    <a:cubicBezTo>
                      <a:pt x="38" y="65"/>
                      <a:pt x="31" y="71"/>
                      <a:pt x="24" y="81"/>
                    </a:cubicBezTo>
                    <a:cubicBezTo>
                      <a:pt x="34" y="84"/>
                      <a:pt x="41" y="90"/>
                      <a:pt x="51" y="93"/>
                    </a:cubicBezTo>
                    <a:cubicBezTo>
                      <a:pt x="47" y="110"/>
                      <a:pt x="40" y="111"/>
                      <a:pt x="57" y="120"/>
                    </a:cubicBezTo>
                    <a:cubicBezTo>
                      <a:pt x="61" y="132"/>
                      <a:pt x="58" y="136"/>
                      <a:pt x="51" y="147"/>
                    </a:cubicBezTo>
                    <a:cubicBezTo>
                      <a:pt x="68" y="153"/>
                      <a:pt x="57" y="157"/>
                      <a:pt x="57" y="174"/>
                    </a:cubicBez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 rot="10121092">
                <a:off x="4538" y="1503"/>
                <a:ext cx="58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42" y="54"/>
                  </a:cxn>
                  <a:cxn ang="0">
                    <a:pos x="24" y="81"/>
                  </a:cxn>
                  <a:cxn ang="0">
                    <a:pos x="51" y="93"/>
                  </a:cxn>
                  <a:cxn ang="0">
                    <a:pos x="57" y="120"/>
                  </a:cxn>
                  <a:cxn ang="0">
                    <a:pos x="51" y="147"/>
                  </a:cxn>
                  <a:cxn ang="0">
                    <a:pos x="57" y="174"/>
                  </a:cxn>
                </a:cxnLst>
                <a:rect l="0" t="0" r="r" b="b"/>
                <a:pathLst>
                  <a:path w="68" h="174">
                    <a:moveTo>
                      <a:pt x="0" y="0"/>
                    </a:moveTo>
                    <a:cubicBezTo>
                      <a:pt x="13" y="4"/>
                      <a:pt x="22" y="1"/>
                      <a:pt x="27" y="15"/>
                    </a:cubicBezTo>
                    <a:cubicBezTo>
                      <a:pt x="22" y="45"/>
                      <a:pt x="33" y="28"/>
                      <a:pt x="42" y="54"/>
                    </a:cubicBezTo>
                    <a:cubicBezTo>
                      <a:pt x="38" y="65"/>
                      <a:pt x="31" y="71"/>
                      <a:pt x="24" y="81"/>
                    </a:cubicBezTo>
                    <a:cubicBezTo>
                      <a:pt x="34" y="84"/>
                      <a:pt x="41" y="90"/>
                      <a:pt x="51" y="93"/>
                    </a:cubicBezTo>
                    <a:cubicBezTo>
                      <a:pt x="47" y="110"/>
                      <a:pt x="40" y="111"/>
                      <a:pt x="57" y="120"/>
                    </a:cubicBezTo>
                    <a:cubicBezTo>
                      <a:pt x="61" y="132"/>
                      <a:pt x="58" y="136"/>
                      <a:pt x="51" y="147"/>
                    </a:cubicBezTo>
                    <a:cubicBezTo>
                      <a:pt x="68" y="153"/>
                      <a:pt x="57" y="157"/>
                      <a:pt x="57" y="174"/>
                    </a:cubicBez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rot="1709038" flipV="1">
                <a:off x="5051" y="641"/>
                <a:ext cx="118" cy="50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 rot="1709038" flipV="1">
                <a:off x="4963" y="1016"/>
                <a:ext cx="40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rot="1709038" flipH="1" flipV="1">
                <a:off x="4932" y="958"/>
                <a:ext cx="46" cy="1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rot="1709038" flipH="1" flipV="1">
                <a:off x="4974" y="923"/>
                <a:ext cx="17" cy="1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V="1">
                <a:off x="4738" y="1088"/>
                <a:ext cx="200" cy="17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AutoShape 17"/>
              <p:cNvSpPr>
                <a:spLocks noChangeArrowheads="1"/>
              </p:cNvSpPr>
              <p:nvPr/>
            </p:nvSpPr>
            <p:spPr bwMode="auto">
              <a:xfrm>
                <a:off x="4605" y="1207"/>
                <a:ext cx="177" cy="185"/>
              </a:xfrm>
              <a:prstGeom prst="irregularSeal1">
                <a:avLst/>
              </a:prstGeom>
              <a:solidFill>
                <a:srgbClr val="FF9900"/>
              </a:solidFill>
              <a:ln w="15875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rot="13372995" flipV="1">
                <a:off x="3934" y="2134"/>
                <a:ext cx="40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rot="13372995" flipH="1" flipV="1">
                <a:off x="3948" y="2156"/>
                <a:ext cx="46" cy="1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 rot="13372995" flipV="1">
                <a:off x="3888" y="2121"/>
                <a:ext cx="10" cy="27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659" y="1610"/>
              <a:ext cx="136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16</a:t>
            </a:fld>
            <a:endParaRPr lang="fa-I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084" y="1438534"/>
            <a:ext cx="3825542" cy="90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1030147" y="2780928"/>
            <a:ext cx="7718317" cy="2639315"/>
            <a:chOff x="1032494" y="3426469"/>
            <a:chExt cx="7718317" cy="263931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2494" y="3429000"/>
              <a:ext cx="3971553" cy="2636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3042" y="3426469"/>
              <a:ext cx="3847769" cy="259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763688" y="1702549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Nuclear modification </a:t>
            </a:r>
          </a:p>
          <a:p>
            <a:pPr algn="ctr"/>
            <a:r>
              <a:rPr lang="en-US" dirty="0" smtClean="0"/>
              <a:t>factor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17</a:t>
            </a:fld>
            <a:endParaRPr lang="fa-I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029" y="1052736"/>
            <a:ext cx="6818387" cy="435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3275856" y="620688"/>
            <a:ext cx="3078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92D050"/>
                </a:solidFill>
                <a:cs typeface="Arial" pitchFamily="34" charset="0"/>
              </a:rPr>
              <a:t>Quarkonia</a:t>
            </a:r>
            <a:r>
              <a:rPr lang="en-US" sz="2000" b="1" dirty="0" smtClean="0">
                <a:solidFill>
                  <a:srgbClr val="92D050"/>
                </a:solidFill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92D050"/>
                </a:solidFill>
                <a:cs typeface="Arial" pitchFamily="34" charset="0"/>
              </a:rPr>
              <a:t>Suppression</a:t>
            </a:r>
            <a:endParaRPr lang="en-US" sz="20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925" y="1556792"/>
            <a:ext cx="728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Quarkonia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Mesons made of a heavy quark-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antiquark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pair.  They are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significantly smaller than typical mesons or baryons.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quarko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85" y="2636912"/>
            <a:ext cx="1741675" cy="230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2195736" y="3052372"/>
            <a:ext cx="3005165" cy="952692"/>
            <a:chOff x="2599872" y="2348880"/>
            <a:chExt cx="3005165" cy="95269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2348880"/>
              <a:ext cx="2977253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1196" y="2664622"/>
              <a:ext cx="1847651" cy="31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9872" y="3013540"/>
              <a:ext cx="2318313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19</a:t>
            </a:fld>
            <a:endParaRPr lang="fa-IR"/>
          </a:p>
        </p:txBody>
      </p:sp>
      <p:pic>
        <p:nvPicPr>
          <p:cNvPr id="5" name="Picture 7" descr="upsi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761" y="1556792"/>
            <a:ext cx="753870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45863" y="971436"/>
            <a:ext cx="223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  <a:sym typeface="Symbol" pitchFamily="18" charset="2"/>
              </a:rPr>
              <a:t></a:t>
            </a:r>
            <a:r>
              <a:rPr lang="en-US" dirty="0" smtClean="0">
                <a:sym typeface="Symbol" pitchFamily="18" charset="2"/>
              </a:rPr>
              <a:t>(2S+3S) Suppression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2</a:t>
            </a:fld>
            <a:endParaRPr lang="fa-IR"/>
          </a:p>
        </p:txBody>
      </p:sp>
      <p:pic>
        <p:nvPicPr>
          <p:cNvPr id="5" name="Content Placeholder 12" descr="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4594491" cy="4983179"/>
          </a:xfrm>
        </p:spPr>
      </p:pic>
      <p:sp>
        <p:nvSpPr>
          <p:cNvPr id="6" name="TextBox 5"/>
          <p:cNvSpPr txBox="1"/>
          <p:nvPr/>
        </p:nvSpPr>
        <p:spPr>
          <a:xfrm>
            <a:off x="5580112" y="34098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  :   Higgs boson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54623" y="404664"/>
            <a:ext cx="2085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Standard Model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563888" y="2852936"/>
            <a:ext cx="2698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/>
              <a:t>خیلی هم ممنون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3</a:t>
            </a:fld>
            <a:endParaRPr lang="fa-IR"/>
          </a:p>
        </p:txBody>
      </p:sp>
      <p:grpSp>
        <p:nvGrpSpPr>
          <p:cNvPr id="21" name="Group 20"/>
          <p:cNvGrpSpPr/>
          <p:nvPr/>
        </p:nvGrpSpPr>
        <p:grpSpPr>
          <a:xfrm>
            <a:off x="1634354" y="3858316"/>
            <a:ext cx="5496293" cy="722812"/>
            <a:chOff x="1634354" y="3498276"/>
            <a:chExt cx="5496293" cy="722812"/>
          </a:xfrm>
        </p:grpSpPr>
        <p:sp>
          <p:nvSpPr>
            <p:cNvPr id="12" name="TextBox 11"/>
            <p:cNvSpPr txBox="1"/>
            <p:nvPr/>
          </p:nvSpPr>
          <p:spPr>
            <a:xfrm>
              <a:off x="1634354" y="3672734"/>
              <a:ext cx="122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the QFT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51920" y="3498276"/>
              <a:ext cx="3278727" cy="722812"/>
              <a:chOff x="2805441" y="3498276"/>
              <a:chExt cx="3278727" cy="72281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05441" y="3700444"/>
                <a:ext cx="567717" cy="31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3508468" y="3498276"/>
                <a:ext cx="2575700" cy="722812"/>
                <a:chOff x="4425900" y="3717033"/>
                <a:chExt cx="2575700" cy="722812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27985" y="3717033"/>
                  <a:ext cx="2573615" cy="708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Left Brace 14"/>
                <p:cNvSpPr/>
                <p:nvPr/>
              </p:nvSpPr>
              <p:spPr>
                <a:xfrm>
                  <a:off x="4425900" y="3742953"/>
                  <a:ext cx="55420" cy="696892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0" name="Group 19"/>
          <p:cNvGrpSpPr/>
          <p:nvPr/>
        </p:nvGrpSpPr>
        <p:grpSpPr>
          <a:xfrm>
            <a:off x="1378929" y="2370366"/>
            <a:ext cx="6217407" cy="1130642"/>
            <a:chOff x="1378929" y="1556792"/>
            <a:chExt cx="6217407" cy="1130642"/>
          </a:xfrm>
        </p:grpSpPr>
        <p:grpSp>
          <p:nvGrpSpPr>
            <p:cNvPr id="9" name="Group 8"/>
            <p:cNvGrpSpPr/>
            <p:nvPr/>
          </p:nvGrpSpPr>
          <p:grpSpPr>
            <a:xfrm>
              <a:off x="3906565" y="1556792"/>
              <a:ext cx="3689771" cy="1130642"/>
              <a:chOff x="3351436" y="1340768"/>
              <a:chExt cx="3689771" cy="113064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51436" y="1340768"/>
                <a:ext cx="3185715" cy="656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381842" y="2132856"/>
                <a:ext cx="16593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is a small number.</a:t>
                </a:r>
                <a:endParaRPr lang="en-US" sz="1600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105103" y="1830969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1378929" y="1700808"/>
              <a:ext cx="2040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Harmonic oscillator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23928" y="764704"/>
            <a:ext cx="1501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Perturbation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472608" cy="505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2699792" y="5874539"/>
            <a:ext cx="454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Nobel Prize in Physics 2004</a:t>
            </a:r>
          </a:p>
          <a:p>
            <a:pPr algn="ctr"/>
            <a:r>
              <a:rPr lang="en-US" sz="1400" dirty="0" smtClean="0"/>
              <a:t>David J.  Gross,  H.  David </a:t>
            </a:r>
            <a:r>
              <a:rPr lang="en-US" sz="1400" dirty="0" err="1" smtClean="0"/>
              <a:t>Politzer</a:t>
            </a:r>
            <a:r>
              <a:rPr lang="en-US" sz="1400" dirty="0" smtClean="0"/>
              <a:t>,  Frank  </a:t>
            </a:r>
            <a:r>
              <a:rPr lang="en-US" sz="1400" dirty="0" err="1" smtClean="0"/>
              <a:t>Wilczek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6581"/>
            <a:ext cx="6592560" cy="35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19872" y="548680"/>
            <a:ext cx="262373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cs typeface="Arial" pitchFamily="34" charset="0"/>
              </a:rPr>
              <a:t>QCD phase diagram</a:t>
            </a:r>
            <a:endParaRPr lang="fa-IR" sz="20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5</a:t>
            </a:fld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681" y="3176877"/>
            <a:ext cx="720080" cy="17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822493"/>
            <a:ext cx="792088" cy="2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36140" y="1988840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QGP(200 Mev~10^12 K)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6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184" y="2094760"/>
            <a:ext cx="6876256" cy="219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763" y="4437112"/>
            <a:ext cx="510557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808" y="476672"/>
            <a:ext cx="397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cs typeface="Arial" pitchFamily="34" charset="0"/>
              </a:rPr>
              <a:t>Relativistic Heavy Ion Collision</a:t>
            </a:r>
            <a:endParaRPr lang="en-US" sz="20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196" y="1332057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1.  Gold-Gold collision.</a:t>
            </a:r>
          </a:p>
          <a:p>
            <a:pPr algn="l"/>
            <a:r>
              <a:rPr lang="en-US" sz="1600" dirty="0" smtClean="0"/>
              <a:t>2.  Center of mass energy:  200 </a:t>
            </a:r>
            <a:r>
              <a:rPr lang="en-US" sz="1600" dirty="0" err="1" smtClean="0"/>
              <a:t>Gev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7</a:t>
            </a:fld>
            <a:endParaRPr lang="fa-I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" y="1988840"/>
            <a:ext cx="90392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8</a:t>
            </a:fld>
            <a:endParaRPr lang="fa-I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920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373205" y="4788441"/>
            <a:ext cx="3702851" cy="584775"/>
            <a:chOff x="1331640" y="4437112"/>
            <a:chExt cx="3702851" cy="5847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8347" y="4572932"/>
              <a:ext cx="1296144" cy="28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331640" y="4437112"/>
              <a:ext cx="1831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Boost invariant </a:t>
              </a:r>
            </a:p>
            <a:p>
              <a:pPr algn="ctr"/>
              <a:r>
                <a:rPr lang="en-US" sz="1600" dirty="0" smtClean="0"/>
                <a:t>parameter</a:t>
              </a:r>
              <a:endParaRPr lang="en-US" sz="1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1600" y="3559161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Thermalization</a:t>
            </a:r>
            <a:r>
              <a:rPr lang="en-US" dirty="0" smtClean="0"/>
              <a:t> time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2842" y="3398557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2323164" y="3387435"/>
            <a:ext cx="720080" cy="119134"/>
          </a:xfrm>
          <a:prstGeom prst="straightConnector1">
            <a:avLst/>
          </a:prstGeom>
          <a:ln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3F00-C138-4BA4-A57B-553844DC4F1A}" type="slidenum">
              <a:rPr lang="fa-IR" smtClean="0"/>
              <a:pPr/>
              <a:t>9</a:t>
            </a:fld>
            <a:endParaRPr lang="fa-IR"/>
          </a:p>
        </p:txBody>
      </p:sp>
      <p:grpSp>
        <p:nvGrpSpPr>
          <p:cNvPr id="15" name="Group 14"/>
          <p:cNvGrpSpPr/>
          <p:nvPr/>
        </p:nvGrpSpPr>
        <p:grpSpPr>
          <a:xfrm>
            <a:off x="899592" y="1628800"/>
            <a:ext cx="7856658" cy="3744416"/>
            <a:chOff x="1176502" y="908720"/>
            <a:chExt cx="7856658" cy="374441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25194" y="980728"/>
              <a:ext cx="1102990" cy="304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2025939"/>
              <a:ext cx="3134124" cy="32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2531675"/>
              <a:ext cx="3908673" cy="32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9598" y="3210243"/>
              <a:ext cx="600356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0372" y="4365104"/>
              <a:ext cx="187700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259632" y="908720"/>
              <a:ext cx="2506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0"/>
              <a:r>
                <a:rPr lang="en-US" dirty="0" smtClean="0"/>
                <a:t>Hydrodynamic equations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6502" y="2132856"/>
              <a:ext cx="21034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Energy-momentum </a:t>
              </a:r>
            </a:p>
            <a:p>
              <a:pPr algn="ctr" rtl="0"/>
              <a:r>
                <a:rPr lang="en-US" dirty="0" smtClean="0"/>
                <a:t>tensor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2319" y="3275692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Dissipative part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0272" y="2060848"/>
              <a:ext cx="1080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(Ideal fluid)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67155" y="548680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Hydrodynamics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55694" y="4351249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928" y="4736266"/>
            <a:ext cx="1099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sz="1200" dirty="0" smtClean="0"/>
              <a:t>Shear viscosity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4690</TotalTime>
  <Words>245</Words>
  <Application>Microsoft Office PowerPoint</Application>
  <PresentationFormat>On-screen Show (4:3)</PresentationFormat>
  <Paragraphs>73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IPM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aliakbari</dc:creator>
  <cp:lastModifiedBy>aliakbari</cp:lastModifiedBy>
  <cp:revision>267</cp:revision>
  <dcterms:created xsi:type="dcterms:W3CDTF">2011-01-23T09:54:58Z</dcterms:created>
  <dcterms:modified xsi:type="dcterms:W3CDTF">2012-07-11T03:20:43Z</dcterms:modified>
</cp:coreProperties>
</file>