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97" r:id="rId2"/>
    <p:sldId id="289" r:id="rId3"/>
    <p:sldId id="299" r:id="rId4"/>
    <p:sldId id="300" r:id="rId5"/>
    <p:sldId id="290" r:id="rId6"/>
    <p:sldId id="292" r:id="rId7"/>
    <p:sldId id="293" r:id="rId8"/>
    <p:sldId id="294" r:id="rId9"/>
    <p:sldId id="295" r:id="rId10"/>
    <p:sldId id="301" r:id="rId11"/>
    <p:sldId id="302" r:id="rId12"/>
    <p:sldId id="296" r:id="rId13"/>
    <p:sldId id="267" r:id="rId14"/>
    <p:sldId id="268" r:id="rId15"/>
    <p:sldId id="29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71FB91-60B0-42BD-9DCA-D6CC79B532A2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892F67-853B-4E6A-A793-4C4FE0458A5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2F67-853B-4E6A-A793-4C4FE0458A54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BDF-1C4C-439D-AE8F-4461C06CC3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BDF-1C4C-439D-AE8F-4461C06CC3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458542-1C07-4D29-B2A0-2EF4E64E6531}" type="datetimeFigureOut">
              <a:rPr lang="fa-IR" smtClean="0"/>
              <a:pPr/>
              <a:t>1433/02/22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5EEDD1-8A9E-45EC-A70A-CFC2EAEE50D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172200" cy="751362"/>
          </a:xfrm>
        </p:spPr>
        <p:txBody>
          <a:bodyPr/>
          <a:lstStyle/>
          <a:p>
            <a:pPr algn="ctr"/>
            <a:r>
              <a:rPr lang="fa-IR" dirty="0" smtClean="0">
                <a:latin typeface="IranNastaliq" pitchFamily="18" charset="0"/>
                <a:cs typeface="IranNastaliq" pitchFamily="18" charset="0"/>
              </a:rPr>
              <a:t>بسم الله الرحمن الرحیم</a:t>
            </a:r>
            <a:endParaRPr lang="en-US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7406640" cy="2895600"/>
          </a:xfrm>
        </p:spPr>
        <p:txBody>
          <a:bodyPr>
            <a:noAutofit/>
          </a:bodyPr>
          <a:lstStyle/>
          <a:p>
            <a:pPr algn="ctr"/>
            <a:r>
              <a:rPr lang="en-US" sz="3600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Modulator &amp; Power supply</a:t>
            </a:r>
          </a:p>
          <a:p>
            <a:pPr algn="ctr"/>
            <a:r>
              <a:rPr lang="en-US" sz="2400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fa-IR" sz="4400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cap="all" dirty="0" smtClean="0">
                <a:latin typeface="Times New Roman" pitchFamily="18" charset="0"/>
                <a:cs typeface="Times New Roman" pitchFamily="18" charset="0"/>
              </a:rPr>
              <a:t>High power Microwave Tube </a:t>
            </a:r>
          </a:p>
          <a:p>
            <a:pPr algn="ctr"/>
            <a:r>
              <a:rPr lang="en-US" sz="2400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algn="ctr"/>
            <a:r>
              <a:rPr lang="fa-IR" sz="2400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LINAc</a:t>
            </a:r>
            <a:r>
              <a:rPr lang="en-US" sz="2400" cap="al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accelerator</a:t>
            </a:r>
            <a:endParaRPr lang="en-US" sz="2400" cap="all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ocuments\Company\تبلیغات\Seied Mousavi\DESIGNS\LOGO\LOGO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657600" y="4267200"/>
            <a:ext cx="2887663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Microwave Assembly</a:t>
            </a:r>
          </a:p>
        </p:txBody>
      </p:sp>
      <p:pic>
        <p:nvPicPr>
          <p:cNvPr id="27" name="Picture 26" descr="G:\Documents\Projects\LINAC\Letter\AmirAbadi\Diagram.jpg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600200" y="2152650"/>
            <a:ext cx="594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Microwave Assembly</a:t>
            </a:r>
          </a:p>
        </p:txBody>
      </p:sp>
      <p:pic>
        <p:nvPicPr>
          <p:cNvPr id="4" name="Picture 3" descr="G:\Documents\Projects\LINAC\Letter\AmirAbadi\s_band_sys.jpg"/>
          <p:cNvPicPr/>
          <p:nvPr/>
        </p:nvPicPr>
        <p:blipFill>
          <a:blip r:embed="rId2">
            <a:lum contrast="30000"/>
          </a:blip>
          <a:srcRect b="15475"/>
          <a:stretch>
            <a:fillRect/>
          </a:stretch>
        </p:blipFill>
        <p:spPr bwMode="auto">
          <a:xfrm rot="5400000">
            <a:off x="2078831" y="707232"/>
            <a:ext cx="4648199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AC Power </a:t>
            </a:r>
          </a:p>
          <a:p>
            <a:pPr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PS control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Filament Power Supply</a:t>
            </a:r>
          </a:p>
          <a:p>
            <a:pPr lvl="1"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Focus Coil Power Supply</a:t>
            </a:r>
          </a:p>
          <a:p>
            <a:pPr lvl="1"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Vacuum Ion Pump Power Supply</a:t>
            </a:r>
          </a:p>
          <a:p>
            <a:pPr lvl="1"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Pulsed Power Modulator</a:t>
            </a:r>
          </a:p>
          <a:p>
            <a:pPr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RF Reflection control </a:t>
            </a:r>
          </a:p>
          <a:p>
            <a:pPr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Cooling Assembly</a:t>
            </a:r>
          </a:p>
          <a:p>
            <a:pPr algn="l" rtl="0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Pressure Assembly</a:t>
            </a:r>
          </a:p>
          <a:p>
            <a:pPr lvl="1"/>
            <a:endParaRPr lang="en-US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5562600" cy="457200"/>
          </a:xfrm>
        </p:spPr>
        <p:txBody>
          <a:bodyPr/>
          <a:lstStyle/>
          <a:p>
            <a:pPr algn="l" rtl="0"/>
            <a:r>
              <a:rPr lang="en-US" sz="2000" dirty="0" smtClean="0">
                <a:cs typeface="B Koodak" pitchFamily="2" charset="-78"/>
              </a:rPr>
              <a:t>HV Modulator specification</a:t>
            </a:r>
            <a:endParaRPr lang="en-US" sz="2000" dirty="0">
              <a:cs typeface="B Koodak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315200" cy="4724400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Input:</a:t>
            </a:r>
          </a:p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3Ph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30KVA, 380V ± 15%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Temperature: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0°C ~ 50°C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Humidity: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5% ~ 90%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non-condensed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Output: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Filament:</a:t>
            </a:r>
            <a:endParaRPr lang="fa-IR" sz="2000" b="1" dirty="0" smtClean="0"/>
          </a:p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27V/100A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ripple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0.25%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80%, short circuit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voltage protection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coil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fa-IR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270V/12A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ripple 0.25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&gt; 80%, short circuit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fa-I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voltage protection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Pump:</a:t>
            </a:r>
            <a:endParaRPr lang="fa-IR" sz="2000" b="1" dirty="0" smtClean="0"/>
          </a:p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3KV/20mA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ripple 0.25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η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80%, short circuit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fa-I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voltage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6324600" cy="4800600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Modulator: 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115KV adjustable, 80A</a:t>
            </a:r>
          </a:p>
          <a:p>
            <a:pPr algn="l" rtl="0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 duration: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~ 7µs adjustable</a:t>
            </a:r>
          </a:p>
          <a:p>
            <a:pPr algn="l" rtl="0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 rate: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80 ~ 120Hz adjustable</a:t>
            </a:r>
          </a:p>
          <a:p>
            <a:pPr algn="l" rtl="0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Ripple: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0.25%</a:t>
            </a:r>
          </a:p>
          <a:p>
            <a:pPr algn="l" rtl="0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η: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80%</a:t>
            </a:r>
          </a:p>
          <a:p>
            <a:pPr algn="l" rtl="0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Protection: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 circuit 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voltage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Filament power on sequence</a:t>
            </a:r>
          </a:p>
          <a:p>
            <a:pPr algn="l" rtl="0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temperature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Pulsed Power Modulator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2286000" y="3810000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110kV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Content Placeholder 54"/>
          <p:cNvGrpSpPr>
            <a:grpSpLocks noGrp="1"/>
          </p:cNvGrpSpPr>
          <p:nvPr>
            <p:ph sz="half" idx="2"/>
          </p:nvPr>
        </p:nvGrpSpPr>
        <p:grpSpPr>
          <a:xfrm>
            <a:off x="609600" y="1736725"/>
            <a:ext cx="7791450" cy="4664075"/>
            <a:chOff x="1219200" y="1524000"/>
            <a:chExt cx="7791450" cy="4664075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>
              <a:off x="1219200" y="1617419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Low Ripple DC rectifier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>
              <a:off x="3138760" y="1617419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Fly Back SMPS 3kV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>
              <a:off x="5019161" y="1617419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HV shunt regulator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>
              <a:off x="6871648" y="3442648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PF Network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>
              <a:off x="1219200" y="3452368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AC&amp;EMI filter ass.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01" name="AutoShape 29"/>
            <p:cNvCxnSpPr>
              <a:cxnSpLocks noChangeShapeType="1"/>
            </p:cNvCxnSpPr>
            <p:nvPr/>
          </p:nvCxnSpPr>
          <p:spPr bwMode="auto">
            <a:xfrm flipV="1">
              <a:off x="1867123" y="2614546"/>
              <a:ext cx="0" cy="837822"/>
            </a:xfrm>
            <a:prstGeom prst="straightConnector1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3102" name="AutoShape 30"/>
            <p:cNvCxnSpPr>
              <a:cxnSpLocks noChangeShapeType="1"/>
            </p:cNvCxnSpPr>
            <p:nvPr/>
          </p:nvCxnSpPr>
          <p:spPr bwMode="auto">
            <a:xfrm>
              <a:off x="2487278" y="2048131"/>
              <a:ext cx="651483" cy="983"/>
            </a:xfrm>
            <a:prstGeom prst="straightConnector1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3103" name="AutoShape 31"/>
            <p:cNvCxnSpPr>
              <a:cxnSpLocks noChangeShapeType="1"/>
            </p:cNvCxnSpPr>
            <p:nvPr/>
          </p:nvCxnSpPr>
          <p:spPr bwMode="auto">
            <a:xfrm>
              <a:off x="4407550" y="2048131"/>
              <a:ext cx="611611" cy="0"/>
            </a:xfrm>
            <a:prstGeom prst="straightConnector1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6946553" y="5190948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Pulse Trans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AutoShape 33"/>
            <p:cNvSpPr>
              <a:spLocks noChangeArrowheads="1"/>
            </p:cNvSpPr>
            <p:nvPr/>
          </p:nvSpPr>
          <p:spPr bwMode="auto">
            <a:xfrm>
              <a:off x="6898944" y="1656225"/>
              <a:ext cx="1274486" cy="997127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Peaking Switch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06" name="AutoShape 34"/>
            <p:cNvCxnSpPr>
              <a:cxnSpLocks noChangeShapeType="1"/>
            </p:cNvCxnSpPr>
            <p:nvPr/>
          </p:nvCxnSpPr>
          <p:spPr bwMode="auto">
            <a:xfrm>
              <a:off x="6293646" y="2048131"/>
              <a:ext cx="600219" cy="983"/>
            </a:xfrm>
            <a:prstGeom prst="straightConnector1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3107" name="AutoShape 35"/>
            <p:cNvCxnSpPr>
              <a:cxnSpLocks noChangeShapeType="1"/>
            </p:cNvCxnSpPr>
            <p:nvPr/>
          </p:nvCxnSpPr>
          <p:spPr bwMode="auto">
            <a:xfrm>
              <a:off x="7556028" y="2614546"/>
              <a:ext cx="0" cy="837822"/>
            </a:xfrm>
            <a:prstGeom prst="straightConnector1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3108" name="AutoShape 36"/>
            <p:cNvCxnSpPr>
              <a:cxnSpLocks noChangeShapeType="1"/>
            </p:cNvCxnSpPr>
            <p:nvPr/>
          </p:nvCxnSpPr>
          <p:spPr bwMode="auto">
            <a:xfrm>
              <a:off x="7537516" y="4449495"/>
              <a:ext cx="0" cy="739486"/>
            </a:xfrm>
            <a:prstGeom prst="straightConnector1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3109" name="AutoShape 37"/>
            <p:cNvSpPr>
              <a:spLocks noChangeArrowheads="1"/>
            </p:cNvSpPr>
            <p:nvPr/>
          </p:nvSpPr>
          <p:spPr bwMode="auto">
            <a:xfrm>
              <a:off x="8211783" y="5472189"/>
              <a:ext cx="410114" cy="357943"/>
            </a:xfrm>
            <a:prstGeom prst="rightArrow">
              <a:avLst>
                <a:gd name="adj1" fmla="val 50000"/>
                <a:gd name="adj2" fmla="val 3956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1234152" y="2787617"/>
              <a:ext cx="632971" cy="47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3</a:t>
              </a: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ᵠ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380v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2465205" y="1587918"/>
              <a:ext cx="803140" cy="61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500VDC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4319262" y="1582018"/>
              <a:ext cx="803140" cy="61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3KV/100Hz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Text Box 41"/>
            <p:cNvSpPr txBox="1">
              <a:spLocks noChangeArrowheads="1"/>
            </p:cNvSpPr>
            <p:nvPr/>
          </p:nvSpPr>
          <p:spPr bwMode="auto">
            <a:xfrm>
              <a:off x="6218174" y="1524000"/>
              <a:ext cx="803140" cy="619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Regulated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3KV/100Hz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6819816" y="4449495"/>
              <a:ext cx="803140" cy="694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1.5KV rectangular wave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Text Box 43"/>
            <p:cNvSpPr txBox="1">
              <a:spLocks noChangeArrowheads="1"/>
            </p:cNvSpPr>
            <p:nvPr/>
          </p:nvSpPr>
          <p:spPr bwMode="auto">
            <a:xfrm>
              <a:off x="8107830" y="5059178"/>
              <a:ext cx="902820" cy="55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110kV/100Hz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ock diagra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990600"/>
            <a:ext cx="69723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6629400" cy="533400"/>
          </a:xfrm>
        </p:spPr>
        <p:txBody>
          <a:bodyPr/>
          <a:lstStyle/>
          <a:p>
            <a:r>
              <a:rPr lang="en-US" sz="2800" u="sng" dirty="0" smtClean="0"/>
              <a:t>Systems Sections :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</a:t>
            </a:r>
            <a:r>
              <a:rPr lang="en-US" b="1" dirty="0" smtClean="0"/>
              <a:t>Section</a:t>
            </a:r>
          </a:p>
          <a:p>
            <a:pPr lvl="0" algn="l" rtl="0"/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Pulser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Section</a:t>
            </a:r>
          </a:p>
          <a:p>
            <a:pPr lvl="0" algn="l" rtl="0"/>
            <a:r>
              <a:rPr lang="en-US" b="1" dirty="0"/>
              <a:t>Output Pulse </a:t>
            </a:r>
            <a:r>
              <a:rPr lang="en-US" b="1" dirty="0" smtClean="0"/>
              <a:t>Transformer</a:t>
            </a:r>
          </a:p>
          <a:p>
            <a:pPr algn="l" rtl="0"/>
            <a:r>
              <a:rPr lang="en-US" b="1" dirty="0"/>
              <a:t>Filament Power Supply</a:t>
            </a:r>
            <a:endParaRPr lang="en-US" dirty="0"/>
          </a:p>
          <a:p>
            <a:pPr algn="l" rtl="0"/>
            <a:r>
              <a:rPr lang="en-US" b="1" dirty="0"/>
              <a:t>Focus Coil Power Supply</a:t>
            </a:r>
            <a:endParaRPr lang="en-US" dirty="0"/>
          </a:p>
          <a:p>
            <a:pPr lvl="0" algn="l" rtl="0"/>
            <a:r>
              <a:rPr lang="en-US" dirty="0" smtClean="0"/>
              <a:t>Ion Pump Power Supply</a:t>
            </a:r>
            <a:endParaRPr lang="en-US" dirty="0"/>
          </a:p>
          <a:p>
            <a:pPr lvl="0" algn="l" rtl="0"/>
            <a:r>
              <a:rPr lang="en-US" b="1" dirty="0" smtClean="0"/>
              <a:t>Control </a:t>
            </a:r>
            <a:r>
              <a:rPr lang="en-US" b="1" dirty="0"/>
              <a:t>Panel</a:t>
            </a:r>
            <a:endParaRPr lang="en-US" sz="2000" dirty="0"/>
          </a:p>
          <a:p>
            <a:pPr lvl="0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6629400" cy="533400"/>
          </a:xfrm>
        </p:spPr>
        <p:txBody>
          <a:bodyPr/>
          <a:lstStyle/>
          <a:p>
            <a:r>
              <a:rPr lang="en-US" sz="2800" u="sng" dirty="0" smtClean="0"/>
              <a:t>Systems Sections </a:t>
            </a:r>
            <a:r>
              <a:rPr lang="en-US" sz="2400" u="sng" dirty="0"/>
              <a:t>(Continue)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</a:t>
            </a:r>
            <a:r>
              <a:rPr lang="en-US" b="1" dirty="0" smtClean="0"/>
              <a:t>Section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 smtClean="0"/>
              <a:t>Comprise 6 blocks of Inverter Block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Each block comprise 5 inverter module</a:t>
            </a:r>
          </a:p>
          <a:p>
            <a:pPr lvl="1" algn="l" rtl="0"/>
            <a:r>
              <a:rPr lang="en-US" sz="1800" dirty="0" smtClean="0"/>
              <a:t>Each block has a inverter controller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83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 smtClean="0"/>
              <a:t>Inverter Sections </a:t>
            </a:r>
            <a:r>
              <a:rPr lang="en-US" sz="2400" u="sng" dirty="0"/>
              <a:t>(Continue)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</a:t>
            </a:r>
            <a:r>
              <a:rPr lang="en-US" b="1" dirty="0" smtClean="0"/>
              <a:t>module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Flyback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topology driver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1"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Transformer with high isolation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withstand</a:t>
            </a:r>
          </a:p>
          <a:p>
            <a:pPr lvl="1" algn="l" rtl="0"/>
            <a:r>
              <a:rPr lang="en-US" sz="1800" dirty="0" smtClean="0"/>
              <a:t>High voltage Isolator for feedback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1"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Output Rectifier</a:t>
            </a:r>
          </a:p>
          <a:p>
            <a:pPr lvl="1"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Output Filter</a:t>
            </a:r>
          </a:p>
          <a:p>
            <a:pPr lvl="1"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Control Circuit</a:t>
            </a:r>
          </a:p>
          <a:p>
            <a:pPr lvl="1"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Output up to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1KV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4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Twystron</a:t>
            </a:r>
            <a:r>
              <a:rPr lang="en-US" dirty="0" smtClean="0"/>
              <a:t> Tube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9912" y="1524000"/>
            <a:ext cx="3904488" cy="35052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Specification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S-band (2950-3050 MHz)</a:t>
            </a:r>
          </a:p>
          <a:p>
            <a:pPr lvl="1" algn="l" rtl="0"/>
            <a:r>
              <a:rPr lang="en-US" dirty="0" smtClean="0"/>
              <a:t>Input RF power : 2kW</a:t>
            </a:r>
          </a:p>
          <a:p>
            <a:pPr lvl="1" algn="l" rtl="0"/>
            <a:r>
              <a:rPr lang="en-US" dirty="0" smtClean="0"/>
              <a:t>Out put RF Power : 2MW</a:t>
            </a:r>
          </a:p>
          <a:p>
            <a:pPr lvl="1" algn="l" rtl="0"/>
            <a:r>
              <a:rPr lang="en-US" dirty="0" smtClean="0"/>
              <a:t>PRF: 100Hz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838200" y="3429000"/>
            <a:ext cx="3657600" cy="289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lvl="0" indent="-283464" algn="l" rtl="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800" dirty="0"/>
              <a:t>1 RF Input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RF output</a:t>
            </a:r>
          </a:p>
          <a:p>
            <a:pPr marL="365760" lvl="0" indent="-283464" algn="l" rtl="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lang="en-US" sz="2800" dirty="0" smtClean="0"/>
              <a:t>Cathode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 algn="l" rtl="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800" dirty="0" smtClean="0"/>
              <a:t>4 filament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 algn="l" rtl="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lang="en-US" sz="2800" dirty="0" smtClean="0"/>
              <a:t>Focus Coil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Ion vacuum pump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collector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68"/>
          <p:cNvGrpSpPr>
            <a:grpSpLocks noGrp="1"/>
          </p:cNvGrpSpPr>
          <p:nvPr>
            <p:ph sz="half" idx="1"/>
          </p:nvPr>
        </p:nvGrpSpPr>
        <p:grpSpPr bwMode="auto">
          <a:xfrm>
            <a:off x="762000" y="1828800"/>
            <a:ext cx="3657600" cy="1295400"/>
            <a:chOff x="2738" y="1905"/>
            <a:chExt cx="6560" cy="2109"/>
          </a:xfrm>
        </p:grpSpPr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2752" y="1905"/>
              <a:ext cx="6546" cy="2109"/>
              <a:chOff x="2752" y="1905"/>
              <a:chExt cx="6546" cy="2109"/>
            </a:xfrm>
          </p:grpSpPr>
          <p:sp>
            <p:nvSpPr>
              <p:cNvPr id="2118" name="AutoShape 70"/>
              <p:cNvSpPr>
                <a:spLocks noChangeArrowheads="1"/>
              </p:cNvSpPr>
              <p:nvPr/>
            </p:nvSpPr>
            <p:spPr bwMode="auto">
              <a:xfrm>
                <a:off x="2752" y="2246"/>
                <a:ext cx="5610" cy="12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 w="3810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>
                <a:off x="3675" y="1920"/>
                <a:ext cx="480" cy="345"/>
              </a:xfrm>
              <a:prstGeom prst="rect">
                <a:avLst/>
              </a:prstGeom>
              <a:solidFill>
                <a:srgbClr val="92D05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sp>
            <p:nvSpPr>
              <p:cNvPr id="2120" name="Rectangle 72"/>
              <p:cNvSpPr>
                <a:spLocks noChangeArrowheads="1"/>
              </p:cNvSpPr>
              <p:nvPr/>
            </p:nvSpPr>
            <p:spPr bwMode="auto">
              <a:xfrm>
                <a:off x="7050" y="1905"/>
                <a:ext cx="480" cy="345"/>
              </a:xfrm>
              <a:prstGeom prst="rect">
                <a:avLst/>
              </a:prstGeom>
              <a:solidFill>
                <a:srgbClr val="92D050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grpSp>
            <p:nvGrpSpPr>
              <p:cNvPr id="5" name="Group 73"/>
              <p:cNvGrpSpPr>
                <a:grpSpLocks/>
              </p:cNvGrpSpPr>
              <p:nvPr/>
            </p:nvGrpSpPr>
            <p:grpSpPr bwMode="auto">
              <a:xfrm>
                <a:off x="4781" y="2258"/>
                <a:ext cx="1610" cy="1205"/>
                <a:chOff x="4781" y="2258"/>
                <a:chExt cx="1610" cy="1205"/>
              </a:xfrm>
            </p:grpSpPr>
            <p:grpSp>
              <p:nvGrpSpPr>
                <p:cNvPr id="6" name="Group 74"/>
                <p:cNvGrpSpPr>
                  <a:grpSpLocks/>
                </p:cNvGrpSpPr>
                <p:nvPr/>
              </p:nvGrpSpPr>
              <p:grpSpPr bwMode="auto">
                <a:xfrm>
                  <a:off x="4789" y="2258"/>
                  <a:ext cx="1602" cy="187"/>
                  <a:chOff x="4365" y="2250"/>
                  <a:chExt cx="1602" cy="187"/>
                </a:xfrm>
              </p:grpSpPr>
              <p:grpSp>
                <p:nvGrpSpPr>
                  <p:cNvPr id="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365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2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25" name="AutoShape 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26" name="AutoShape 7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8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4643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28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29" name="AutoShape 8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30" name="AutoShape 8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917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3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33" name="AutoShape 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34" name="AutoShape 8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5494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3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37" name="AutoShape 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38" name="AutoShape 9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5203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4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41" name="AutoShape 9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42" name="AutoShape 9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5780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44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45" name="AutoShape 9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46" name="AutoShape 9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15" name="Group 99"/>
                <p:cNvGrpSpPr>
                  <a:grpSpLocks/>
                </p:cNvGrpSpPr>
                <p:nvPr/>
              </p:nvGrpSpPr>
              <p:grpSpPr bwMode="auto">
                <a:xfrm>
                  <a:off x="4781" y="3276"/>
                  <a:ext cx="1602" cy="187"/>
                  <a:chOff x="4365" y="2250"/>
                  <a:chExt cx="1602" cy="187"/>
                </a:xfrm>
              </p:grpSpPr>
              <p:grpSp>
                <p:nvGrpSpPr>
                  <p:cNvPr id="1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365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49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50" name="AutoShape 10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51" name="AutoShape 10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4643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53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54" name="AutoShape 10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55" name="AutoShape 10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8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917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57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58" name="AutoShape 1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59" name="AutoShape 1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9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5494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61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62" name="AutoShape 1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63" name="AutoShape 1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203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65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66" name="AutoShape 11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67" name="AutoShape 11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1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5780" y="2250"/>
                    <a:ext cx="187" cy="187"/>
                    <a:chOff x="4365" y="1665"/>
                    <a:chExt cx="375" cy="390"/>
                  </a:xfrm>
                </p:grpSpPr>
                <p:sp>
                  <p:nvSpPr>
                    <p:cNvPr id="2169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5" y="1665"/>
                      <a:ext cx="375" cy="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l" rtl="0"/>
                      <a:endParaRPr lang="en-US"/>
                    </a:p>
                  </p:txBody>
                </p:sp>
                <p:cxnSp>
                  <p:nvCxnSpPr>
                    <p:cNvPr id="2170" name="AutoShape 12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171" name="AutoShape 12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365" y="1665"/>
                      <a:ext cx="375" cy="39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  <p:sp>
            <p:nvSpPr>
              <p:cNvPr id="2172" name="AutoShape 124"/>
              <p:cNvSpPr>
                <a:spLocks noChangeArrowheads="1"/>
              </p:cNvSpPr>
              <p:nvPr/>
            </p:nvSpPr>
            <p:spPr bwMode="auto">
              <a:xfrm>
                <a:off x="7874" y="2405"/>
                <a:ext cx="1424" cy="893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/>
              </a:p>
            </p:txBody>
          </p:sp>
          <p:cxnSp>
            <p:nvCxnSpPr>
              <p:cNvPr id="2173" name="AutoShape 125"/>
              <p:cNvCxnSpPr>
                <a:cxnSpLocks noChangeShapeType="1"/>
              </p:cNvCxnSpPr>
              <p:nvPr/>
            </p:nvCxnSpPr>
            <p:spPr bwMode="auto">
              <a:xfrm>
                <a:off x="2752" y="2639"/>
                <a:ext cx="51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74" name="AutoShape 126"/>
              <p:cNvCxnSpPr>
                <a:cxnSpLocks noChangeShapeType="1"/>
              </p:cNvCxnSpPr>
              <p:nvPr/>
            </p:nvCxnSpPr>
            <p:spPr bwMode="auto">
              <a:xfrm>
                <a:off x="3263" y="2639"/>
                <a:ext cx="0" cy="3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75" name="AutoShape 127"/>
              <p:cNvCxnSpPr>
                <a:cxnSpLocks noChangeShapeType="1"/>
              </p:cNvCxnSpPr>
              <p:nvPr/>
            </p:nvCxnSpPr>
            <p:spPr bwMode="auto">
              <a:xfrm flipH="1">
                <a:off x="3130" y="2980"/>
                <a:ext cx="13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76" name="AutoShape 128"/>
              <p:cNvCxnSpPr>
                <a:cxnSpLocks noChangeShapeType="1"/>
              </p:cNvCxnSpPr>
              <p:nvPr/>
            </p:nvCxnSpPr>
            <p:spPr bwMode="auto">
              <a:xfrm>
                <a:off x="3055" y="2639"/>
                <a:ext cx="158" cy="1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77" name="AutoShape 129"/>
              <p:cNvCxnSpPr>
                <a:cxnSpLocks noChangeShapeType="1"/>
              </p:cNvCxnSpPr>
              <p:nvPr/>
            </p:nvCxnSpPr>
            <p:spPr bwMode="auto">
              <a:xfrm flipH="1">
                <a:off x="3055" y="2805"/>
                <a:ext cx="158" cy="1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78" name="AutoShape 130"/>
              <p:cNvCxnSpPr>
                <a:cxnSpLocks noChangeShapeType="1"/>
              </p:cNvCxnSpPr>
              <p:nvPr/>
            </p:nvCxnSpPr>
            <p:spPr bwMode="auto">
              <a:xfrm flipH="1">
                <a:off x="2752" y="2980"/>
                <a:ext cx="30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22" name="Group 131"/>
              <p:cNvGrpSpPr>
                <a:grpSpLocks/>
              </p:cNvGrpSpPr>
              <p:nvPr/>
            </p:nvGrpSpPr>
            <p:grpSpPr bwMode="auto">
              <a:xfrm>
                <a:off x="7731" y="3460"/>
                <a:ext cx="342" cy="554"/>
                <a:chOff x="7731" y="3476"/>
                <a:chExt cx="342" cy="554"/>
              </a:xfrm>
            </p:grpSpPr>
            <p:sp>
              <p:nvSpPr>
                <p:cNvPr id="2180" name="Oval 132"/>
                <p:cNvSpPr>
                  <a:spLocks noChangeArrowheads="1"/>
                </p:cNvSpPr>
                <p:nvPr/>
              </p:nvSpPr>
              <p:spPr bwMode="auto">
                <a:xfrm>
                  <a:off x="7731" y="3697"/>
                  <a:ext cx="342" cy="333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2181" name="Rectangle 133"/>
                <p:cNvSpPr>
                  <a:spLocks noChangeArrowheads="1"/>
                </p:cNvSpPr>
                <p:nvPr/>
              </p:nvSpPr>
              <p:spPr bwMode="auto">
                <a:xfrm>
                  <a:off x="7808" y="3476"/>
                  <a:ext cx="174" cy="2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rtl="0"/>
                  <a:endParaRPr lang="en-US"/>
                </a:p>
              </p:txBody>
            </p:sp>
          </p:grpSp>
        </p:grpSp>
        <p:sp>
          <p:nvSpPr>
            <p:cNvPr id="2182" name="Text Box 134"/>
            <p:cNvSpPr txBox="1">
              <a:spLocks noChangeArrowheads="1"/>
            </p:cNvSpPr>
            <p:nvPr/>
          </p:nvSpPr>
          <p:spPr bwMode="auto">
            <a:xfrm>
              <a:off x="3691" y="1927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Text Box 135"/>
            <p:cNvSpPr txBox="1">
              <a:spLocks noChangeArrowheads="1"/>
            </p:cNvSpPr>
            <p:nvPr/>
          </p:nvSpPr>
          <p:spPr bwMode="auto">
            <a:xfrm>
              <a:off x="7050" y="1905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Text Box 136"/>
            <p:cNvSpPr txBox="1">
              <a:spLocks noChangeArrowheads="1"/>
            </p:cNvSpPr>
            <p:nvPr/>
          </p:nvSpPr>
          <p:spPr bwMode="auto">
            <a:xfrm>
              <a:off x="2738" y="2980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Text Box 137"/>
            <p:cNvSpPr txBox="1">
              <a:spLocks noChangeArrowheads="1"/>
            </p:cNvSpPr>
            <p:nvPr/>
          </p:nvSpPr>
          <p:spPr bwMode="auto">
            <a:xfrm>
              <a:off x="4858" y="2805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Text Box 138"/>
            <p:cNvSpPr txBox="1">
              <a:spLocks noChangeArrowheads="1"/>
            </p:cNvSpPr>
            <p:nvPr/>
          </p:nvSpPr>
          <p:spPr bwMode="auto">
            <a:xfrm>
              <a:off x="8581" y="2639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Text Box 139"/>
            <p:cNvSpPr txBox="1">
              <a:spLocks noChangeArrowheads="1"/>
            </p:cNvSpPr>
            <p:nvPr/>
          </p:nvSpPr>
          <p:spPr bwMode="auto">
            <a:xfrm>
              <a:off x="7166" y="3608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Text Box 140"/>
            <p:cNvSpPr txBox="1">
              <a:spLocks noChangeArrowheads="1"/>
            </p:cNvSpPr>
            <p:nvPr/>
          </p:nvSpPr>
          <p:spPr bwMode="auto">
            <a:xfrm>
              <a:off x="3130" y="2333"/>
              <a:ext cx="47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 smtClean="0"/>
              <a:t>Inverter Sections </a:t>
            </a:r>
            <a:r>
              <a:rPr lang="en-US" sz="2400" u="sng" dirty="0"/>
              <a:t>(Continue)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</a:t>
            </a:r>
            <a:r>
              <a:rPr lang="en-US" b="1" dirty="0" smtClean="0"/>
              <a:t>module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90800"/>
            <a:ext cx="7405687" cy="27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98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629400" cy="533400"/>
          </a:xfrm>
        </p:spPr>
        <p:txBody>
          <a:bodyPr/>
          <a:lstStyle/>
          <a:p>
            <a:r>
              <a:rPr lang="en-US" sz="2800" u="sng" dirty="0"/>
              <a:t>Inverter </a:t>
            </a:r>
            <a:r>
              <a:rPr lang="en-US" sz="2800" u="sng" dirty="0" smtClean="0"/>
              <a:t>Sections </a:t>
            </a:r>
            <a:r>
              <a:rPr lang="en-US" sz="2400" u="sng" dirty="0"/>
              <a:t>(Continue)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</a:t>
            </a:r>
            <a:r>
              <a:rPr lang="en-US" b="1" dirty="0" smtClean="0"/>
              <a:t>module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828800"/>
            <a:ext cx="2503587" cy="45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58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/>
              <a:t>Inverter Sections </a:t>
            </a:r>
            <a:r>
              <a:rPr lang="en-US" sz="2400" u="sng" dirty="0"/>
              <a:t>(Continue)</a:t>
            </a:r>
            <a:endParaRPr lang="en-US" sz="2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controller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/>
              <a:t>Input filter</a:t>
            </a:r>
          </a:p>
          <a:p>
            <a:pPr lvl="1" algn="l" rtl="0"/>
            <a:r>
              <a:rPr lang="en-US" sz="1800" dirty="0"/>
              <a:t>PFC (Power Factor Corrector)</a:t>
            </a:r>
          </a:p>
          <a:p>
            <a:pPr lvl="1" algn="l" rtl="0"/>
            <a:r>
              <a:rPr lang="en-US" sz="1800" dirty="0" smtClean="0"/>
              <a:t>Rectifier</a:t>
            </a:r>
          </a:p>
          <a:p>
            <a:pPr lvl="1" algn="l" rtl="0"/>
            <a:r>
              <a:rPr lang="en-US" sz="1800" dirty="0" smtClean="0"/>
              <a:t>Output : constant HVDC</a:t>
            </a:r>
            <a:endParaRPr lang="en-US" sz="1800" dirty="0"/>
          </a:p>
          <a:p>
            <a:pPr lvl="1" algn="l" rtl="0"/>
            <a:r>
              <a:rPr lang="en-US" sz="1800" dirty="0" smtClean="0"/>
              <a:t>Controller</a:t>
            </a:r>
          </a:p>
          <a:p>
            <a:pPr lvl="1" algn="l" rtl="0"/>
            <a:r>
              <a:rPr lang="en-US" sz="1800" dirty="0" smtClean="0"/>
              <a:t>Interface : 2-way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Interface 1: with inverter modules</a:t>
            </a:r>
          </a:p>
          <a:p>
            <a:pPr lvl="1" algn="l" rtl="0"/>
            <a:r>
              <a:rPr lang="en-US" sz="1800" dirty="0" smtClean="0"/>
              <a:t>Interface 2: with control panel</a:t>
            </a:r>
          </a:p>
          <a:p>
            <a:pPr lvl="1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49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/>
              <a:t>Inverter Sections </a:t>
            </a:r>
            <a:r>
              <a:rPr lang="en-US" sz="2400" u="sng" dirty="0"/>
              <a:t>(Continue)</a:t>
            </a:r>
            <a:endParaRPr lang="en-US" sz="2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controller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819400"/>
            <a:ext cx="6953953" cy="17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85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/>
              <a:t>Inverter Sections </a:t>
            </a:r>
            <a:r>
              <a:rPr lang="en-US" sz="2400" u="sng" dirty="0"/>
              <a:t>(Continue)</a:t>
            </a:r>
            <a:endParaRPr lang="en-US" sz="2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controller power stage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438400"/>
            <a:ext cx="6134100" cy="39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33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/>
              <a:t>Inverter Sections </a:t>
            </a:r>
            <a:r>
              <a:rPr lang="en-US" sz="2400" u="sng" dirty="0"/>
              <a:t>(Continue)</a:t>
            </a:r>
            <a:endParaRPr lang="en-US" sz="2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controller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013" y="2209800"/>
            <a:ext cx="2427387" cy="43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29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6629400" cy="533400"/>
          </a:xfrm>
        </p:spPr>
        <p:txBody>
          <a:bodyPr/>
          <a:lstStyle/>
          <a:p>
            <a:r>
              <a:rPr lang="en-US" sz="2800" u="sng" dirty="0"/>
              <a:t>Inverter Sections </a:t>
            </a:r>
            <a:r>
              <a:rPr lang="en-US" sz="2400" u="sng" dirty="0"/>
              <a:t>(Continue)</a:t>
            </a:r>
            <a:endParaRPr lang="en-US" sz="2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6553200" cy="47244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Inverter module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514600"/>
            <a:ext cx="7848600" cy="25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547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Systems Sections </a:t>
            </a:r>
            <a:r>
              <a:rPr lang="en-US" sz="1800" u="sng" dirty="0" smtClean="0"/>
              <a:t>(Continue)</a:t>
            </a:r>
            <a:endParaRPr lang="en-US" sz="1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324600" cy="4267200"/>
          </a:xfrm>
        </p:spPr>
        <p:txBody>
          <a:bodyPr/>
          <a:lstStyle/>
          <a:p>
            <a:pPr lvl="0" algn="l" rtl="0"/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Pulser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Module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IGBT driver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IGBT device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Control Circuit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IGBT block comprise 5 IGBT module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consist of 6 IGBT block</a:t>
            </a:r>
          </a:p>
          <a:p>
            <a:pPr algn="l" rtl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Systems Sections </a:t>
            </a:r>
            <a:r>
              <a:rPr lang="en-US" sz="1800" u="sng" dirty="0" smtClean="0"/>
              <a:t>(Continue)</a:t>
            </a:r>
            <a:endParaRPr lang="en-US" sz="1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6324600" cy="4267200"/>
          </a:xfrm>
        </p:spPr>
        <p:txBody>
          <a:bodyPr/>
          <a:lstStyle/>
          <a:p>
            <a:pPr lvl="0" algn="l" rtl="0"/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Pulser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Module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893" y="2514600"/>
            <a:ext cx="6210300" cy="38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761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Systems Sections </a:t>
            </a:r>
            <a:r>
              <a:rPr lang="en-US" sz="2000" u="sng" dirty="0" smtClean="0"/>
              <a:t>(Continue)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057400"/>
            <a:ext cx="6324600" cy="3733800"/>
          </a:xfrm>
        </p:spPr>
        <p:txBody>
          <a:bodyPr>
            <a:normAutofit fontScale="92500" lnSpcReduction="10000"/>
          </a:bodyPr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Filament Power Supply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Input filter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PFC (Power Factor Corrector)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Rectifier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Full bridge driver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Full bridge MOSFET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Transformer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Output Rectifier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Output Filter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Control Circuit</a:t>
            </a:r>
          </a:p>
          <a:p>
            <a:pPr>
              <a:buNone/>
            </a:pPr>
            <a:r>
              <a:rPr lang="ar-S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</a:t>
            </a:r>
            <a:endParaRPr lang="fa-IR" dirty="0"/>
          </a:p>
        </p:txBody>
      </p:sp>
      <p:pic>
        <p:nvPicPr>
          <p:cNvPr id="5" name="Content Placeholder 4" descr="G:\Documents\Projects\LINAC\R&amp;D\VA145E\VA145E datasheet\va145e_1.jpg"/>
          <p:cNvPicPr>
            <a:picLocks noGrp="1"/>
          </p:cNvPicPr>
          <p:nvPr>
            <p:ph sz="quarter" idx="1"/>
          </p:nvPr>
        </p:nvPicPr>
        <p:blipFill>
          <a:blip r:embed="rId2">
            <a:lum contrast="40000"/>
          </a:blip>
          <a:srcRect t="7281"/>
          <a:stretch>
            <a:fillRect/>
          </a:stretch>
        </p:blipFill>
        <p:spPr bwMode="auto">
          <a:xfrm>
            <a:off x="457200" y="1927629"/>
            <a:ext cx="3657600" cy="39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Documents\Projects\LINAC\R&amp;D\VA145E\VA145E datasheet\VA145E_pictur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3810000" y="2514600"/>
            <a:ext cx="1833499" cy="3345588"/>
          </a:xfrm>
          <a:prstGeom prst="rect">
            <a:avLst/>
          </a:prstGeom>
          <a:noFill/>
        </p:spPr>
      </p:pic>
      <p:pic>
        <p:nvPicPr>
          <p:cNvPr id="1028" name="Picture 4" descr="F:\Documents\Projects\LINAC\R&amp;D\VA145E\VA145E datasheet\va145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0"/>
            <a:ext cx="163926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Systems Sections </a:t>
            </a:r>
            <a:r>
              <a:rPr lang="en-US" sz="2000" u="sng" dirty="0" smtClean="0"/>
              <a:t>(Continue)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6324600" cy="3733800"/>
          </a:xfrm>
        </p:spPr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Coil Power Supply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Input filter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PFC (Power Factor Corrector)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Rectifier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Full bridge driver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Full bridge MOSFET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Transformer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Output Rectifier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Output Filter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Control Circuit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Systems Sections </a:t>
            </a:r>
            <a:r>
              <a:rPr lang="en-US" sz="2000" u="sng" dirty="0" smtClean="0"/>
              <a:t>(Continue)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l" rt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 Pump Power Supply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Input filter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PFC (Power Factor Corrector)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Rectifier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Full bridge driver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Full bridge MOSFET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Transformer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Output Rectifier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Output Filter</a:t>
            </a:r>
          </a:p>
          <a:p>
            <a:pPr lvl="1" algn="l" rtl="0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Control Circuit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</a:t>
            </a:r>
            <a:endParaRPr lang="fa-IR" dirty="0"/>
          </a:p>
        </p:txBody>
      </p:sp>
      <p:pic>
        <p:nvPicPr>
          <p:cNvPr id="8" name="Content Placeholder 7" descr="G:\Documents\Projects\LINAC\R&amp;D\VA145E\VA145E datasheet\va145e_2.jpg"/>
          <p:cNvPicPr>
            <a:picLocks noGrp="1"/>
          </p:cNvPicPr>
          <p:nvPr>
            <p:ph sz="quarter" idx="1"/>
          </p:nvPr>
        </p:nvPicPr>
        <p:blipFill>
          <a:blip r:embed="rId2">
            <a:lum contrast="40000"/>
          </a:blip>
          <a:srcRect t="12160" b="8496"/>
          <a:stretch>
            <a:fillRect/>
          </a:stretch>
        </p:blipFill>
        <p:spPr bwMode="auto">
          <a:xfrm>
            <a:off x="457200" y="1622573"/>
            <a:ext cx="3657600" cy="452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G:\Documents\Projects\LINAC\R&amp;D\VA145E\VA145E datasheet\va145e_3.jpg"/>
          <p:cNvPicPr>
            <a:picLocks noGrp="1"/>
          </p:cNvPicPr>
          <p:nvPr>
            <p:ph sz="quarter" idx="2"/>
          </p:nvPr>
        </p:nvPicPr>
        <p:blipFill>
          <a:blip r:embed="rId3">
            <a:lum contrast="40000"/>
          </a:blip>
          <a:srcRect t="7503" b="42239"/>
          <a:stretch>
            <a:fillRect/>
          </a:stretch>
        </p:blipFill>
        <p:spPr bwMode="auto">
          <a:xfrm>
            <a:off x="4270375" y="2452375"/>
            <a:ext cx="3657600" cy="286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31838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Driving Assembly Block Diagram</a:t>
            </a:r>
            <a:endParaRPr lang="en-US" dirty="0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33400" y="3733800"/>
            <a:ext cx="1946553" cy="6761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HV Pulsed power Modulator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67982" y="1295400"/>
            <a:ext cx="2438313" cy="6014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2KW RF Ass.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309728" y="1295400"/>
            <a:ext cx="1290872" cy="6259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Mode Converter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010400" y="1239957"/>
            <a:ext cx="1372832" cy="5888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Waveguide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341509" y="5325965"/>
            <a:ext cx="840091" cy="795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.Focus Coil 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575300" y="5344044"/>
            <a:ext cx="992413" cy="795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Vacuum 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6834083" y="5452920"/>
            <a:ext cx="840091" cy="795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.Pressure Pump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6600600" y="1600200"/>
            <a:ext cx="409801" cy="0"/>
          </a:xfrm>
          <a:prstGeom prst="straightConnector1">
            <a:avLst/>
          </a:prstGeom>
          <a:ln w="38100">
            <a:solidFill>
              <a:srgbClr val="0070C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rot="16200000" flipV="1">
            <a:off x="5651313" y="2308744"/>
            <a:ext cx="810903" cy="3417"/>
          </a:xfrm>
          <a:prstGeom prst="straightConnector1">
            <a:avLst/>
          </a:prstGeom>
          <a:ln w="38100">
            <a:solidFill>
              <a:srgbClr val="0070C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8" name="AutoShape 14"/>
          <p:cNvCxnSpPr>
            <a:cxnSpLocks noChangeShapeType="1"/>
            <a:stCxn id="1027" idx="3"/>
          </p:cNvCxnSpPr>
          <p:nvPr/>
        </p:nvCxnSpPr>
        <p:spPr bwMode="auto">
          <a:xfrm>
            <a:off x="2479953" y="4071879"/>
            <a:ext cx="733147" cy="19466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3450193" y="4419600"/>
            <a:ext cx="0" cy="906365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4792289" y="4419600"/>
            <a:ext cx="0" cy="906365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V="1">
            <a:off x="6106687" y="4419600"/>
            <a:ext cx="0" cy="924444"/>
          </a:xfrm>
          <a:prstGeom prst="straightConnector1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2" name="AutoShape 18"/>
          <p:cNvCxnSpPr>
            <a:cxnSpLocks noChangeShapeType="1"/>
            <a:stCxn id="1034" idx="0"/>
          </p:cNvCxnSpPr>
          <p:nvPr/>
        </p:nvCxnSpPr>
        <p:spPr bwMode="auto">
          <a:xfrm rot="16200000" flipV="1">
            <a:off x="5101273" y="3300063"/>
            <a:ext cx="3112328" cy="1193385"/>
          </a:xfrm>
          <a:prstGeom prst="bentConnector3">
            <a:avLst>
              <a:gd name="adj1" fmla="val 100428"/>
            </a:avLst>
          </a:prstGeom>
          <a:ln w="38100"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13100" y="3733800"/>
            <a:ext cx="3352800" cy="132802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Twystron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Tube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753532" y="5325965"/>
            <a:ext cx="1188422" cy="795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hermionic 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3563582" y="1303569"/>
            <a:ext cx="1447713" cy="6014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Coupler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hape 41"/>
          <p:cNvCxnSpPr>
            <a:endCxn id="40" idx="2"/>
          </p:cNvCxnSpPr>
          <p:nvPr/>
        </p:nvCxnSpPr>
        <p:spPr>
          <a:xfrm rot="10800000">
            <a:off x="4287440" y="1905001"/>
            <a:ext cx="1770507" cy="424793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V="1">
            <a:off x="2247900" y="2171700"/>
            <a:ext cx="1828800" cy="129540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105400" y="2743201"/>
            <a:ext cx="1372832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Isolator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>
            <a:endCxn id="46" idx="2"/>
          </p:cNvCxnSpPr>
          <p:nvPr/>
        </p:nvCxnSpPr>
        <p:spPr>
          <a:xfrm rot="5400000" flipH="1" flipV="1">
            <a:off x="5562909" y="3504893"/>
            <a:ext cx="457199" cy="6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96200" y="2667000"/>
            <a:ext cx="510778" cy="213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 rtl="0"/>
            <a:r>
              <a:rPr lang="en-US" dirty="0" smtClean="0"/>
              <a:t>Cooling</a:t>
            </a:r>
            <a:endParaRPr lang="en-US" dirty="0"/>
          </a:p>
        </p:txBody>
      </p:sp>
      <p:cxnSp>
        <p:nvCxnSpPr>
          <p:cNvPr id="68" name="Straight Arrow Connector 67"/>
          <p:cNvCxnSpPr>
            <a:endCxn id="23" idx="3"/>
          </p:cNvCxnSpPr>
          <p:nvPr/>
        </p:nvCxnSpPr>
        <p:spPr>
          <a:xfrm rot="10800000" flipV="1">
            <a:off x="6565900" y="4094330"/>
            <a:ext cx="1130300" cy="3034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46" idx="3"/>
          </p:cNvCxnSpPr>
          <p:nvPr/>
        </p:nvCxnSpPr>
        <p:spPr>
          <a:xfrm rot="10800000" flipV="1">
            <a:off x="6478233" y="3009899"/>
            <a:ext cx="120844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096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Other Tube Power Supply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762000" y="1981200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35A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SMPS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8200" y="1295400"/>
            <a:ext cx="3200400" cy="487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Filament Power Supply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400" y="1295400"/>
            <a:ext cx="3200400" cy="487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Focus Coil Power Supply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572000" y="1981200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60V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17A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SMPS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667000" y="4084320"/>
            <a:ext cx="4419600" cy="487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Vacuum 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Pump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Power Supply</a:t>
            </a: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2514600" y="4699000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3kV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20mA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SMPS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Cooling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Thermometers</a:t>
            </a:r>
          </a:p>
          <a:p>
            <a:pPr algn="l" rtl="0"/>
            <a:r>
              <a:rPr lang="en-US" dirty="0" smtClean="0"/>
              <a:t>Thermostat</a:t>
            </a:r>
          </a:p>
          <a:p>
            <a:pPr algn="l" rtl="0"/>
            <a:r>
              <a:rPr lang="en-US" dirty="0" smtClean="0"/>
              <a:t>Pressure gauge</a:t>
            </a:r>
          </a:p>
          <a:p>
            <a:pPr algn="l" rtl="0"/>
            <a:r>
              <a:rPr lang="en-US" dirty="0" smtClean="0"/>
              <a:t>Flow controller</a:t>
            </a:r>
          </a:p>
          <a:p>
            <a:pPr algn="l" rtl="0"/>
            <a:r>
              <a:rPr lang="en-US" dirty="0" smtClean="0"/>
              <a:t>Circulation pump</a:t>
            </a:r>
          </a:p>
          <a:p>
            <a:pPr algn="l" rtl="0"/>
            <a:r>
              <a:rPr lang="en-US" dirty="0" smtClean="0"/>
              <a:t>condenser</a:t>
            </a:r>
          </a:p>
          <a:p>
            <a:pPr algn="l" rtl="0"/>
            <a:r>
              <a:rPr lang="en-US" dirty="0" smtClean="0"/>
              <a:t>Filter Ass.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657600" cy="1524000"/>
          </a:xfrm>
        </p:spPr>
        <p:txBody>
          <a:bodyPr/>
          <a:lstStyle/>
          <a:p>
            <a:pPr algn="l" rtl="0"/>
            <a:r>
              <a:rPr lang="en-US" dirty="0" smtClean="0"/>
              <a:t>It uses for cooling both isolator and </a:t>
            </a:r>
            <a:r>
              <a:rPr lang="en-US" dirty="0" err="1" smtClean="0"/>
              <a:t>Twystron</a:t>
            </a:r>
            <a:r>
              <a:rPr lang="en-US" dirty="0" smtClean="0"/>
              <a:t> Tube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Pressure Assembly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0" y="2438400"/>
            <a:ext cx="3364992" cy="2667000"/>
          </a:xfrm>
        </p:spPr>
        <p:txBody>
          <a:bodyPr/>
          <a:lstStyle/>
          <a:p>
            <a:pPr algn="l" rtl="0"/>
            <a:r>
              <a:rPr lang="en-US" dirty="0" smtClean="0"/>
              <a:t>Storage tank</a:t>
            </a:r>
          </a:p>
          <a:p>
            <a:pPr algn="l" rtl="0"/>
            <a:r>
              <a:rPr lang="en-US" dirty="0" smtClean="0"/>
              <a:t>manometer</a:t>
            </a:r>
          </a:p>
          <a:p>
            <a:pPr algn="l" rtl="0"/>
            <a:r>
              <a:rPr lang="en-US" dirty="0" smtClean="0"/>
              <a:t>Circulation pump</a:t>
            </a:r>
          </a:p>
          <a:p>
            <a:pPr algn="l" rtl="0"/>
            <a:r>
              <a:rPr lang="en-US" dirty="0" smtClean="0"/>
              <a:t>Drying ass.</a:t>
            </a:r>
          </a:p>
          <a:p>
            <a:pPr algn="l" rtl="0"/>
            <a:r>
              <a:rPr lang="en-US" dirty="0" smtClean="0"/>
              <a:t>Filter ass.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800" y="2667000"/>
            <a:ext cx="3904488" cy="1524000"/>
          </a:xfrm>
        </p:spPr>
        <p:txBody>
          <a:bodyPr/>
          <a:lstStyle/>
          <a:p>
            <a:pPr algn="l" rtl="0"/>
            <a:r>
              <a:rPr lang="en-US" dirty="0" smtClean="0"/>
              <a:t>It uses for pressurizing microwave assemblies after tube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Microwave Assembly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09600" y="2788714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FPA Output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652854" y="2800603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Isolator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477000" y="2819400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Mode Converter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477000" y="4242775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Waveguide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3" name="AutoShape 7"/>
          <p:cNvCxnSpPr>
            <a:cxnSpLocks noChangeShapeType="1"/>
          </p:cNvCxnSpPr>
          <p:nvPr/>
        </p:nvCxnSpPr>
        <p:spPr bwMode="auto">
          <a:xfrm>
            <a:off x="1955080" y="3206131"/>
            <a:ext cx="697774" cy="926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4104" name="AutoShape 8"/>
          <p:cNvCxnSpPr>
            <a:cxnSpLocks noChangeShapeType="1"/>
          </p:cNvCxnSpPr>
          <p:nvPr/>
        </p:nvCxnSpPr>
        <p:spPr bwMode="auto">
          <a:xfrm>
            <a:off x="4011796" y="3206131"/>
            <a:ext cx="655068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483557" y="5690575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Cavity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648200" y="2819400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Coupler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7" name="AutoShape 11"/>
          <p:cNvCxnSpPr>
            <a:cxnSpLocks noChangeShapeType="1"/>
            <a:stCxn id="4106" idx="3"/>
            <a:endCxn id="4101" idx="1"/>
          </p:cNvCxnSpPr>
          <p:nvPr/>
        </p:nvCxnSpPr>
        <p:spPr bwMode="auto">
          <a:xfrm>
            <a:off x="6013243" y="3288813"/>
            <a:ext cx="463757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2"/>
            <a:endCxn id="4105" idx="0"/>
          </p:cNvCxnSpPr>
          <p:nvPr/>
        </p:nvCxnSpPr>
        <p:spPr bwMode="auto">
          <a:xfrm rot="16200000" flipH="1">
            <a:off x="6908313" y="5432808"/>
            <a:ext cx="508975" cy="6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981200" y="2800603"/>
            <a:ext cx="860206" cy="5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2MW RF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044588" y="2743200"/>
            <a:ext cx="860206" cy="5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TE</a:t>
            </a:r>
            <a:r>
              <a:rPr kumimoji="0" lang="en-US" sz="11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400800" y="3733800"/>
            <a:ext cx="860206" cy="58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TM</a:t>
            </a:r>
            <a:r>
              <a:rPr kumimoji="0" lang="en-US" sz="105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3606096" y="1447800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Pressure Ass.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14" name="AutoShape 18"/>
          <p:cNvCxnSpPr>
            <a:cxnSpLocks noChangeShapeType="1"/>
          </p:cNvCxnSpPr>
          <p:nvPr/>
        </p:nvCxnSpPr>
        <p:spPr bwMode="auto">
          <a:xfrm rot="5400000">
            <a:off x="3867209" y="2786616"/>
            <a:ext cx="813775" cy="137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648200" y="4267200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peak detector</a:t>
            </a:r>
            <a:endParaRPr lang="en-US" sz="1400" dirty="0"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616157" y="4267200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2KW RF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input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stCxn id="4101" idx="2"/>
            <a:endCxn id="4102" idx="0"/>
          </p:cNvCxnSpPr>
          <p:nvPr/>
        </p:nvCxnSpPr>
        <p:spPr>
          <a:xfrm rot="5400000">
            <a:off x="6917247" y="4000500"/>
            <a:ext cx="4845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106" idx="2"/>
            <a:endCxn id="21" idx="0"/>
          </p:cNvCxnSpPr>
          <p:nvPr/>
        </p:nvCxnSpPr>
        <p:spPr>
          <a:xfrm rot="5400000">
            <a:off x="5076235" y="4012712"/>
            <a:ext cx="50897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2618936" y="4267200"/>
            <a:ext cx="1365043" cy="938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Disconnection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RF  Switch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stCxn id="26" idx="0"/>
            <a:endCxn id="4099" idx="2"/>
          </p:cNvCxnSpPr>
          <p:nvPr/>
        </p:nvCxnSpPr>
        <p:spPr>
          <a:xfrm rot="16200000" flipV="1">
            <a:off x="1025571" y="3994091"/>
            <a:ext cx="539661" cy="655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1"/>
            <a:endCxn id="39" idx="3"/>
          </p:cNvCxnSpPr>
          <p:nvPr/>
        </p:nvCxnSpPr>
        <p:spPr>
          <a:xfrm rot="10800000">
            <a:off x="3983980" y="4736613"/>
            <a:ext cx="664221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26" idx="3"/>
          </p:cNvCxnSpPr>
          <p:nvPr/>
        </p:nvCxnSpPr>
        <p:spPr>
          <a:xfrm rot="10800000">
            <a:off x="1981200" y="4736613"/>
            <a:ext cx="63773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658</Words>
  <Application>Microsoft Office PowerPoint</Application>
  <PresentationFormat>On-screen Show (4:3)</PresentationFormat>
  <Paragraphs>255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بسم الله الرحمن الرحیم</vt:lpstr>
      <vt:lpstr>Twystron Tube</vt:lpstr>
      <vt:lpstr>Tube </vt:lpstr>
      <vt:lpstr>Tube </vt:lpstr>
      <vt:lpstr>Driving Assembly Block Diagram</vt:lpstr>
      <vt:lpstr>Other Tube Power Supply</vt:lpstr>
      <vt:lpstr>Cooling Assembly</vt:lpstr>
      <vt:lpstr>Pressure Assembly</vt:lpstr>
      <vt:lpstr>Microwave Assembly</vt:lpstr>
      <vt:lpstr>Microwave Assembly</vt:lpstr>
      <vt:lpstr>Microwave Assembly</vt:lpstr>
      <vt:lpstr>Control System</vt:lpstr>
      <vt:lpstr>HV Modulator specification</vt:lpstr>
      <vt:lpstr>Slide 14</vt:lpstr>
      <vt:lpstr>HV Pulsed Power Modulator</vt:lpstr>
      <vt:lpstr>Slide 16</vt:lpstr>
      <vt:lpstr>Systems Sections :</vt:lpstr>
      <vt:lpstr>Systems Sections (Continue)</vt:lpstr>
      <vt:lpstr>Inverter Sections (Continue)</vt:lpstr>
      <vt:lpstr>Inverter Sections (Continue)</vt:lpstr>
      <vt:lpstr>Inverter Sections (Continue)</vt:lpstr>
      <vt:lpstr>Inverter Sections (Continue)</vt:lpstr>
      <vt:lpstr>Inverter Sections (Continue)</vt:lpstr>
      <vt:lpstr>Inverter Sections (Continue)</vt:lpstr>
      <vt:lpstr>Inverter Sections (Continue)</vt:lpstr>
      <vt:lpstr>Inverter Sections (Continue)</vt:lpstr>
      <vt:lpstr>Systems Sections (Continue)</vt:lpstr>
      <vt:lpstr>Systems Sections (Continue)</vt:lpstr>
      <vt:lpstr>Systems Sections (Continue)</vt:lpstr>
      <vt:lpstr>Systems Sections (Continue)</vt:lpstr>
      <vt:lpstr>Systems Sections (Continue)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Accelerators</dc:title>
  <dc:creator>pulseniru</dc:creator>
  <cp:lastModifiedBy>pulseniru</cp:lastModifiedBy>
  <cp:revision>20</cp:revision>
  <dcterms:created xsi:type="dcterms:W3CDTF">2012-01-15T18:47:58Z</dcterms:created>
  <dcterms:modified xsi:type="dcterms:W3CDTF">2012-01-16T07:13:37Z</dcterms:modified>
</cp:coreProperties>
</file>